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45"/>
  </p:notesMasterIdLst>
  <p:handoutMasterIdLst>
    <p:handoutMasterId r:id="rId46"/>
  </p:handoutMasterIdLst>
  <p:sldIdLst>
    <p:sldId id="257" r:id="rId2"/>
    <p:sldId id="319" r:id="rId3"/>
    <p:sldId id="320" r:id="rId4"/>
    <p:sldId id="321" r:id="rId5"/>
    <p:sldId id="760" r:id="rId6"/>
    <p:sldId id="906" r:id="rId7"/>
    <p:sldId id="899" r:id="rId8"/>
    <p:sldId id="900" r:id="rId9"/>
    <p:sldId id="759" r:id="rId10"/>
    <p:sldId id="901" r:id="rId11"/>
    <p:sldId id="903" r:id="rId12"/>
    <p:sldId id="902" r:id="rId13"/>
    <p:sldId id="904" r:id="rId14"/>
    <p:sldId id="803" r:id="rId15"/>
    <p:sldId id="905" r:id="rId16"/>
    <p:sldId id="330" r:id="rId17"/>
    <p:sldId id="645" r:id="rId18"/>
    <p:sldId id="742" r:id="rId19"/>
    <p:sldId id="646" r:id="rId20"/>
    <p:sldId id="647" r:id="rId21"/>
    <p:sldId id="649" r:id="rId22"/>
    <p:sldId id="651" r:id="rId23"/>
    <p:sldId id="653" r:id="rId24"/>
    <p:sldId id="894" r:id="rId25"/>
    <p:sldId id="731" r:id="rId26"/>
    <p:sldId id="891" r:id="rId27"/>
    <p:sldId id="892" r:id="rId28"/>
    <p:sldId id="893" r:id="rId29"/>
    <p:sldId id="715" r:id="rId30"/>
    <p:sldId id="895" r:id="rId31"/>
    <p:sldId id="896" r:id="rId32"/>
    <p:sldId id="773" r:id="rId33"/>
    <p:sldId id="888" r:id="rId34"/>
    <p:sldId id="898" r:id="rId35"/>
    <p:sldId id="897" r:id="rId36"/>
    <p:sldId id="660" r:id="rId37"/>
    <p:sldId id="658" r:id="rId38"/>
    <p:sldId id="659" r:id="rId39"/>
    <p:sldId id="661" r:id="rId40"/>
    <p:sldId id="662" r:id="rId41"/>
    <p:sldId id="668" r:id="rId42"/>
    <p:sldId id="678" r:id="rId43"/>
    <p:sldId id="342" r:id="rId44"/>
  </p:sldIdLst>
  <p:sldSz cx="12192000" cy="6858000"/>
  <p:notesSz cx="6858000" cy="9144000"/>
  <p:embeddedFontLst>
    <p:embeddedFont>
      <p:font typeface="Cambria Math" panose="02040503050406030204" pitchFamily="18" charset="0"/>
      <p:regular r:id="rId47"/>
    </p:embeddedFont>
    <p:embeddedFont>
      <p:font typeface="Century Gothic" panose="020B0502020202020204" pitchFamily="34" charset="0"/>
      <p:regular r:id="rId48"/>
      <p:bold r:id="rId49"/>
      <p:italic r:id="rId50"/>
      <p:boldItalic r:id="rId51"/>
    </p:embeddedFont>
    <p:embeddedFont>
      <p:font typeface="Fira Sans Condensed" panose="020B0503050000020004" pitchFamily="34" charset="0"/>
      <p:regular r:id="rId52"/>
      <p:bold r:id="rId53"/>
      <p:italic r:id="rId54"/>
      <p:boldItalic r:id="rId55"/>
    </p:embeddedFont>
    <p:embeddedFont>
      <p:font typeface="Fira Sans Condensed Black" panose="020B0A03050000020004" pitchFamily="34" charset="0"/>
      <p:bold r:id="rId56"/>
      <p:boldItalic r:id="rId57"/>
    </p:embeddedFont>
    <p:embeddedFont>
      <p:font typeface="Fira Sans Condensed Light" panose="020B0403050000020004"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gIMfk1ctLlAnUI64G7g+l5YngWE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3E31"/>
    <a:srgbClr val="244A70"/>
    <a:srgbClr val="F7C6C4"/>
    <a:srgbClr val="6C9FB4"/>
    <a:srgbClr val="D9EDF3"/>
    <a:srgbClr val="F3D8C2"/>
    <a:srgbClr val="DBAC49"/>
    <a:srgbClr val="FFF3D6"/>
    <a:srgbClr val="8BACCC"/>
    <a:srgbClr val="E4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1E75FE-FB52-4837-81D2-9B6E1FB0801F}">
  <a:tblStyle styleId="{661E75FE-FB52-4837-81D2-9B6E1FB080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7" autoAdjust="0"/>
    <p:restoredTop sz="87458" autoAdjust="0"/>
  </p:normalViewPr>
  <p:slideViewPr>
    <p:cSldViewPr snapToGrid="0">
      <p:cViewPr varScale="1">
        <p:scale>
          <a:sx n="141" d="100"/>
          <a:sy n="141" d="100"/>
        </p:scale>
        <p:origin x="544" y="68"/>
      </p:cViewPr>
      <p:guideLst/>
    </p:cSldViewPr>
  </p:slideViewPr>
  <p:notesTextViewPr>
    <p:cViewPr>
      <p:scale>
        <a:sx n="98" d="100"/>
        <a:sy n="98" d="100"/>
      </p:scale>
      <p:origin x="0" y="0"/>
    </p:cViewPr>
  </p:notesTextViewPr>
  <p:notesViewPr>
    <p:cSldViewPr snapToGrid="0">
      <p:cViewPr varScale="1">
        <p:scale>
          <a:sx n="122" d="100"/>
          <a:sy n="122" d="100"/>
        </p:scale>
        <p:origin x="414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8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82"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Test Score</c:v>
                </c:pt>
              </c:strCache>
            </c:strRef>
          </c:tx>
          <c:marker>
            <c:symbol val="none"/>
          </c:marker>
          <c:cat>
            <c:strRef>
              <c:f>Sheet1!$B$2:$B$3</c:f>
              <c:strCache>
                <c:ptCount val="2"/>
                <c:pt idx="0">
                  <c:v>3rd grade</c:v>
                </c:pt>
                <c:pt idx="1">
                  <c:v>4th grade</c:v>
                </c:pt>
              </c:strCache>
            </c:strRef>
          </c:cat>
          <c:val>
            <c:numRef>
              <c:f>Sheet1!$C$2:$C$3</c:f>
              <c:numCache>
                <c:formatCode>General</c:formatCode>
                <c:ptCount val="2"/>
                <c:pt idx="0">
                  <c:v>50</c:v>
                </c:pt>
                <c:pt idx="1">
                  <c:v>50</c:v>
                </c:pt>
              </c:numCache>
            </c:numRef>
          </c:val>
          <c:smooth val="0"/>
          <c:extLst>
            <c:ext xmlns:c16="http://schemas.microsoft.com/office/drawing/2014/chart" uri="{C3380CC4-5D6E-409C-BE32-E72D297353CC}">
              <c16:uniqueId val="{00000000-53A8-1241-B815-FEC58AF25954}"/>
            </c:ext>
          </c:extLst>
        </c:ser>
        <c:ser>
          <c:idx val="1"/>
          <c:order val="1"/>
          <c:tx>
            <c:strRef>
              <c:f>Sheet1!$D$1</c:f>
              <c:strCache>
                <c:ptCount val="1"/>
              </c:strCache>
            </c:strRef>
          </c:tx>
          <c:spPr>
            <a:ln>
              <a:solidFill>
                <a:srgbClr val="C00000"/>
              </a:solidFill>
            </a:ln>
          </c:spPr>
          <c:marker>
            <c:symbol val="none"/>
          </c:marker>
          <c:cat>
            <c:strRef>
              <c:f>Sheet1!$B$2:$B$3</c:f>
              <c:strCache>
                <c:ptCount val="2"/>
                <c:pt idx="0">
                  <c:v>3rd grade</c:v>
                </c:pt>
                <c:pt idx="1">
                  <c:v>4th grade</c:v>
                </c:pt>
              </c:strCache>
            </c:strRef>
          </c:cat>
          <c:val>
            <c:numRef>
              <c:f>Sheet1!$D$2:$D$3</c:f>
              <c:numCache>
                <c:formatCode>General</c:formatCode>
                <c:ptCount val="2"/>
                <c:pt idx="0">
                  <c:v>50</c:v>
                </c:pt>
                <c:pt idx="1">
                  <c:v>60</c:v>
                </c:pt>
              </c:numCache>
            </c:numRef>
          </c:val>
          <c:smooth val="0"/>
          <c:extLst>
            <c:ext xmlns:c16="http://schemas.microsoft.com/office/drawing/2014/chart" uri="{C3380CC4-5D6E-409C-BE32-E72D297353CC}">
              <c16:uniqueId val="{00000001-53A8-1241-B815-FEC58AF25954}"/>
            </c:ext>
          </c:extLst>
        </c:ser>
        <c:dLbls>
          <c:showLegendKey val="0"/>
          <c:showVal val="0"/>
          <c:showCatName val="0"/>
          <c:showSerName val="0"/>
          <c:showPercent val="0"/>
          <c:showBubbleSize val="0"/>
        </c:dLbls>
        <c:smooth val="0"/>
        <c:axId val="1330054816"/>
        <c:axId val="1330058848"/>
      </c:lineChart>
      <c:catAx>
        <c:axId val="1330054816"/>
        <c:scaling>
          <c:orientation val="minMax"/>
        </c:scaling>
        <c:delete val="0"/>
        <c:axPos val="b"/>
        <c:numFmt formatCode="General" sourceLinked="0"/>
        <c:majorTickMark val="none"/>
        <c:minorTickMark val="none"/>
        <c:tickLblPos val="nextTo"/>
        <c:txPr>
          <a:bodyPr/>
          <a:lstStyle/>
          <a:p>
            <a:pPr>
              <a:defRPr sz="1400" b="1"/>
            </a:pPr>
            <a:endParaRPr lang="en-US"/>
          </a:p>
        </c:txPr>
        <c:crossAx val="1330058848"/>
        <c:crosses val="autoZero"/>
        <c:auto val="1"/>
        <c:lblAlgn val="ctr"/>
        <c:lblOffset val="100"/>
        <c:noMultiLvlLbl val="0"/>
      </c:catAx>
      <c:valAx>
        <c:axId val="1330058848"/>
        <c:scaling>
          <c:orientation val="minMax"/>
          <c:max val="100"/>
          <c:min val="40"/>
        </c:scaling>
        <c:delete val="0"/>
        <c:axPos val="l"/>
        <c:title>
          <c:tx>
            <c:rich>
              <a:bodyPr rot="-5400000" vert="horz"/>
              <a:lstStyle/>
              <a:p>
                <a:pPr>
                  <a:defRPr/>
                </a:pPr>
                <a:r>
                  <a:rPr lang="en-US" sz="1600"/>
                  <a:t>Test Score</a:t>
                </a:r>
              </a:p>
            </c:rich>
          </c:tx>
          <c:overlay val="0"/>
        </c:title>
        <c:numFmt formatCode="General" sourceLinked="1"/>
        <c:majorTickMark val="out"/>
        <c:minorTickMark val="none"/>
        <c:tickLblPos val="nextTo"/>
        <c:txPr>
          <a:bodyPr/>
          <a:lstStyle/>
          <a:p>
            <a:pPr>
              <a:defRPr sz="1400">
                <a:latin typeface="+mn-lt"/>
              </a:defRPr>
            </a:pPr>
            <a:endParaRPr lang="en-US"/>
          </a:p>
        </c:txPr>
        <c:crossAx val="1330054816"/>
        <c:crosses val="autoZero"/>
        <c:crossBetween val="between"/>
      </c:valAx>
      <c:spPr>
        <a:noFill/>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Sheet1!$C$1</c:f>
              <c:strCache>
                <c:ptCount val="1"/>
                <c:pt idx="0">
                  <c:v>Test Score</c:v>
                </c:pt>
              </c:strCache>
            </c:strRef>
          </c:tx>
          <c:marker>
            <c:symbol val="none"/>
          </c:marker>
          <c:cat>
            <c:strRef>
              <c:f>Sheet1!$B$2:$B$3</c:f>
              <c:strCache>
                <c:ptCount val="2"/>
                <c:pt idx="0">
                  <c:v>3rd grade</c:v>
                </c:pt>
                <c:pt idx="1">
                  <c:v>4th grade</c:v>
                </c:pt>
              </c:strCache>
            </c:strRef>
          </c:cat>
          <c:val>
            <c:numRef>
              <c:f>Sheet1!$C$2:$C$3</c:f>
              <c:numCache>
                <c:formatCode>General</c:formatCode>
                <c:ptCount val="2"/>
                <c:pt idx="0">
                  <c:v>50</c:v>
                </c:pt>
                <c:pt idx="1">
                  <c:v>50</c:v>
                </c:pt>
              </c:numCache>
            </c:numRef>
          </c:val>
          <c:smooth val="0"/>
          <c:extLst>
            <c:ext xmlns:c16="http://schemas.microsoft.com/office/drawing/2014/chart" uri="{C3380CC4-5D6E-409C-BE32-E72D297353CC}">
              <c16:uniqueId val="{00000000-A376-9F4D-B179-F6E520E91701}"/>
            </c:ext>
          </c:extLst>
        </c:ser>
        <c:ser>
          <c:idx val="1"/>
          <c:order val="1"/>
          <c:tx>
            <c:strRef>
              <c:f>Sheet1!$D$1</c:f>
              <c:strCache>
                <c:ptCount val="1"/>
              </c:strCache>
            </c:strRef>
          </c:tx>
          <c:spPr>
            <a:ln>
              <a:solidFill>
                <a:srgbClr val="C00000"/>
              </a:solidFill>
            </a:ln>
          </c:spPr>
          <c:marker>
            <c:symbol val="none"/>
          </c:marker>
          <c:cat>
            <c:strRef>
              <c:f>Sheet1!$B$2:$B$3</c:f>
              <c:strCache>
                <c:ptCount val="2"/>
                <c:pt idx="0">
                  <c:v>3rd grade</c:v>
                </c:pt>
                <c:pt idx="1">
                  <c:v>4th grade</c:v>
                </c:pt>
              </c:strCache>
            </c:strRef>
          </c:cat>
          <c:val>
            <c:numRef>
              <c:f>Sheet1!$D$2:$D$3</c:f>
              <c:numCache>
                <c:formatCode>General</c:formatCode>
                <c:ptCount val="2"/>
                <c:pt idx="0">
                  <c:v>50</c:v>
                </c:pt>
                <c:pt idx="1">
                  <c:v>60</c:v>
                </c:pt>
              </c:numCache>
            </c:numRef>
          </c:val>
          <c:smooth val="0"/>
          <c:extLst>
            <c:ext xmlns:c16="http://schemas.microsoft.com/office/drawing/2014/chart" uri="{C3380CC4-5D6E-409C-BE32-E72D297353CC}">
              <c16:uniqueId val="{00000001-A376-9F4D-B179-F6E520E91701}"/>
            </c:ext>
          </c:extLst>
        </c:ser>
        <c:ser>
          <c:idx val="2"/>
          <c:order val="2"/>
          <c:tx>
            <c:strRef>
              <c:f>Sheet1!$E$1</c:f>
              <c:strCache>
                <c:ptCount val="1"/>
              </c:strCache>
            </c:strRef>
          </c:tx>
          <c:spPr>
            <a:ln>
              <a:solidFill>
                <a:srgbClr val="002060"/>
              </a:solidFill>
            </a:ln>
          </c:spPr>
          <c:marker>
            <c:symbol val="none"/>
          </c:marker>
          <c:cat>
            <c:strRef>
              <c:f>Sheet1!$B$2:$B$3</c:f>
              <c:strCache>
                <c:ptCount val="2"/>
                <c:pt idx="0">
                  <c:v>3rd grade</c:v>
                </c:pt>
                <c:pt idx="1">
                  <c:v>4th grade</c:v>
                </c:pt>
              </c:strCache>
            </c:strRef>
          </c:cat>
          <c:val>
            <c:numRef>
              <c:f>Sheet1!$E$2:$E$3</c:f>
              <c:numCache>
                <c:formatCode>General</c:formatCode>
                <c:ptCount val="2"/>
                <c:pt idx="0">
                  <c:v>50</c:v>
                </c:pt>
                <c:pt idx="1">
                  <c:v>75</c:v>
                </c:pt>
              </c:numCache>
            </c:numRef>
          </c:val>
          <c:smooth val="0"/>
          <c:extLst>
            <c:ext xmlns:c16="http://schemas.microsoft.com/office/drawing/2014/chart" uri="{C3380CC4-5D6E-409C-BE32-E72D297353CC}">
              <c16:uniqueId val="{00000002-A376-9F4D-B179-F6E520E91701}"/>
            </c:ext>
          </c:extLst>
        </c:ser>
        <c:dLbls>
          <c:showLegendKey val="0"/>
          <c:showVal val="0"/>
          <c:showCatName val="0"/>
          <c:showSerName val="0"/>
          <c:showPercent val="0"/>
          <c:showBubbleSize val="0"/>
        </c:dLbls>
        <c:smooth val="0"/>
        <c:axId val="1331862672"/>
        <c:axId val="1331866848"/>
      </c:lineChart>
      <c:catAx>
        <c:axId val="1331862672"/>
        <c:scaling>
          <c:orientation val="minMax"/>
        </c:scaling>
        <c:delete val="0"/>
        <c:axPos val="b"/>
        <c:numFmt formatCode="General" sourceLinked="0"/>
        <c:majorTickMark val="none"/>
        <c:minorTickMark val="none"/>
        <c:tickLblPos val="nextTo"/>
        <c:txPr>
          <a:bodyPr/>
          <a:lstStyle/>
          <a:p>
            <a:pPr>
              <a:defRPr sz="1400" b="1"/>
            </a:pPr>
            <a:endParaRPr lang="en-US"/>
          </a:p>
        </c:txPr>
        <c:crossAx val="1331866848"/>
        <c:crosses val="autoZero"/>
        <c:auto val="1"/>
        <c:lblAlgn val="ctr"/>
        <c:lblOffset val="100"/>
        <c:noMultiLvlLbl val="0"/>
      </c:catAx>
      <c:valAx>
        <c:axId val="1331866848"/>
        <c:scaling>
          <c:orientation val="minMax"/>
          <c:max val="100"/>
          <c:min val="40"/>
        </c:scaling>
        <c:delete val="0"/>
        <c:axPos val="l"/>
        <c:title>
          <c:tx>
            <c:rich>
              <a:bodyPr rot="-5400000" vert="horz"/>
              <a:lstStyle/>
              <a:p>
                <a:pPr>
                  <a:defRPr/>
                </a:pPr>
                <a:r>
                  <a:rPr lang="en-US" sz="1600"/>
                  <a:t>Test Score</a:t>
                </a:r>
              </a:p>
            </c:rich>
          </c:tx>
          <c:overlay val="0"/>
        </c:title>
        <c:numFmt formatCode="General" sourceLinked="1"/>
        <c:majorTickMark val="out"/>
        <c:minorTickMark val="none"/>
        <c:tickLblPos val="nextTo"/>
        <c:txPr>
          <a:bodyPr/>
          <a:lstStyle/>
          <a:p>
            <a:pPr>
              <a:defRPr sz="1400"/>
            </a:pPr>
            <a:endParaRPr lang="en-US"/>
          </a:p>
        </c:txPr>
        <c:crossAx val="1331862672"/>
        <c:crosses val="autoZero"/>
        <c:crossBetween val="between"/>
      </c:valAx>
      <c:spPr>
        <a:noFill/>
      </c:spPr>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D4795-FD3B-7B78-C0BF-BECFB27CD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236E57-96A9-9864-8E03-A8D002971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036CA7-9822-4A09-8911-ACF4E6169C2D}" type="datetimeFigureOut">
              <a:rPr lang="en-US" smtClean="0"/>
              <a:t>2/7/2024</a:t>
            </a:fld>
            <a:endParaRPr lang="en-US"/>
          </a:p>
        </p:txBody>
      </p:sp>
      <p:sp>
        <p:nvSpPr>
          <p:cNvPr id="4" name="Footer Placeholder 3">
            <a:extLst>
              <a:ext uri="{FF2B5EF4-FFF2-40B4-BE49-F238E27FC236}">
                <a16:creationId xmlns:a16="http://schemas.microsoft.com/office/drawing/2014/main" id="{5E8B7F2F-AEC6-32B5-3D4A-C2857E78A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40259F-2415-0F98-0EEF-C91C15E982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D44C90-012C-4DD3-90A4-B7A999813099}" type="slidenum">
              <a:rPr lang="en-US" smtClean="0"/>
              <a:t>‹#›</a:t>
            </a:fld>
            <a:endParaRPr lang="en-US"/>
          </a:p>
        </p:txBody>
      </p:sp>
    </p:spTree>
    <p:extLst>
      <p:ext uri="{BB962C8B-B14F-4D97-AF65-F5344CB8AC3E}">
        <p14:creationId xmlns:p14="http://schemas.microsoft.com/office/powerpoint/2010/main" val="2414704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0</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11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CF1C5F89-092F-1C24-08AD-AA24497CE35E}"/>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C8A4E37F-065F-89F4-5461-BEBF992036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8D95903E-B827-00FC-8BAF-9730BDFC78D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CD1ABDF5-6D0B-5BAC-2548-C99D521A7BF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2388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AFD0B7-F1EA-4196-BB70-AE29CFF30D46}" type="slidenum">
              <a:rPr lang="en-US" smtClean="0"/>
              <a:pPr>
                <a:defRPr/>
              </a:pPr>
              <a:t>22</a:t>
            </a:fld>
            <a:endParaRPr lang="en-US"/>
          </a:p>
        </p:txBody>
      </p:sp>
    </p:spTree>
    <p:extLst>
      <p:ext uri="{BB962C8B-B14F-4D97-AF65-F5344CB8AC3E}">
        <p14:creationId xmlns:p14="http://schemas.microsoft.com/office/powerpoint/2010/main" val="142624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8C9A-77C8-4943-B52D-DC179D3D2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5340-1DCA-BED0-7509-013723598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74836-8213-291F-D806-B2527F1437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974380-B25E-0FD4-1DAA-C66D0065DB26}"/>
              </a:ext>
            </a:extLst>
          </p:cNvPr>
          <p:cNvSpPr>
            <a:spLocks noGrp="1"/>
          </p:cNvSpPr>
          <p:nvPr>
            <p:ph type="sldNum" sz="quarter" idx="10"/>
          </p:nvPr>
        </p:nvSpPr>
        <p:spPr/>
        <p:txBody>
          <a:bodyPr/>
          <a:lstStyle/>
          <a:p>
            <a:pPr>
              <a:defRPr/>
            </a:pPr>
            <a:fld id="{3FAFD0B7-F1EA-4196-BB70-AE29CFF30D46}" type="slidenum">
              <a:rPr lang="en-US" smtClean="0"/>
              <a:pPr>
                <a:defRPr/>
              </a:pPr>
              <a:t>23</a:t>
            </a:fld>
            <a:endParaRPr lang="en-US"/>
          </a:p>
        </p:txBody>
      </p:sp>
    </p:spTree>
    <p:extLst>
      <p:ext uri="{BB962C8B-B14F-4D97-AF65-F5344CB8AC3E}">
        <p14:creationId xmlns:p14="http://schemas.microsoft.com/office/powerpoint/2010/main" val="2811138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2E2FF90B-1422-387F-0E36-B0B3799E1AB1}"/>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A7ED2539-A96E-582C-EF33-37D34613CD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E3DF4D12-C820-C8DB-25FB-E4C1757D3E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E980EC55-AB55-2625-3F62-3DC2CFC8F7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755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7200AEB-D1EA-4F2F-B937-CE70B06544BF}" type="slidenum">
              <a:rPr lang="en-US">
                <a:latin typeface="Arial" pitchFamily="34" charset="0"/>
              </a:rPr>
              <a:pPr/>
              <a:t>38</a:t>
            </a:fld>
            <a:endParaRPr lang="en-US">
              <a:latin typeface="Arial" pitchFamily="34" charset="0"/>
            </a:endParaRPr>
          </a:p>
        </p:txBody>
      </p:sp>
    </p:spTree>
    <p:extLst>
      <p:ext uri="{BB962C8B-B14F-4D97-AF65-F5344CB8AC3E}">
        <p14:creationId xmlns:p14="http://schemas.microsoft.com/office/powerpoint/2010/main" val="1653078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3FAFD0B7-F1EA-4196-BB70-AE29CFF30D46}" type="slidenum">
              <a:rPr lang="en-US" smtClean="0"/>
              <a:pPr>
                <a:defRPr/>
              </a:pPr>
              <a:t>39</a:t>
            </a:fld>
            <a:endParaRPr lang="en-US"/>
          </a:p>
        </p:txBody>
      </p:sp>
    </p:spTree>
    <p:extLst>
      <p:ext uri="{BB962C8B-B14F-4D97-AF65-F5344CB8AC3E}">
        <p14:creationId xmlns:p14="http://schemas.microsoft.com/office/powerpoint/2010/main" val="54093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43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91EC0847-1834-F38F-D07C-BFAD6D2271A3}"/>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3A7CB35B-3134-7592-1E9A-5FAD7DF884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748369B1-0337-C582-683A-2DDF5771794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F90C3E3C-E556-4012-9B70-10AF685CEE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570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C496166A-1171-6D02-7A94-9688BC2D9A7B}"/>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62BED377-2C49-8065-D8CD-6085B03A48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7A5C4242-D237-D591-B64F-2EC32DCE542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D1DC7CCC-4DF8-DE2B-E688-7EB0EE5B265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2676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C6CE4EFA-F578-5BC0-E12D-B79B2680BE50}"/>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8CA68E6C-1906-4F7E-8108-BF2AE57C78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15C77F96-660D-431E-FB45-E46E0F3CDA7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64C142E7-5584-499B-6F1E-843847D340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977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32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5FC76EBB-E865-EEBC-C29D-634001CC8A38}"/>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3E9A1284-3FF0-9F79-6E2A-25249702E6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3C3F9D95-8594-AE1C-4214-A9CD305B865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130AF2C7-1451-0B1D-31F9-4500F4BE301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48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3B6770FB-2710-0521-A38E-8A916BB977AF}"/>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C3F33D8B-0EBA-4664-762E-99DBCF7995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8439CBCF-33B6-0556-E8BF-D30A4A0163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54B4DD3B-0F11-4906-6F2F-66E0CD3C1DC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5592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a:extLst>
            <a:ext uri="{FF2B5EF4-FFF2-40B4-BE49-F238E27FC236}">
              <a16:creationId xmlns:a16="http://schemas.microsoft.com/office/drawing/2014/main" id="{297E60AD-79B3-56D3-3340-1E5EFD6BA4E5}"/>
            </a:ext>
          </a:extLst>
        </p:cNvPr>
        <p:cNvGrpSpPr/>
        <p:nvPr/>
      </p:nvGrpSpPr>
      <p:grpSpPr>
        <a:xfrm>
          <a:off x="0" y="0"/>
          <a:ext cx="0" cy="0"/>
          <a:chOff x="0" y="0"/>
          <a:chExt cx="0" cy="0"/>
        </a:xfrm>
      </p:grpSpPr>
      <p:sp>
        <p:nvSpPr>
          <p:cNvPr id="927" name="Google Shape;927;g24510cd52a3_0_1048:notes">
            <a:extLst>
              <a:ext uri="{FF2B5EF4-FFF2-40B4-BE49-F238E27FC236}">
                <a16:creationId xmlns:a16="http://schemas.microsoft.com/office/drawing/2014/main" id="{239A33CD-5C68-7471-B212-F104E0A43A9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a:extLst>
              <a:ext uri="{FF2B5EF4-FFF2-40B4-BE49-F238E27FC236}">
                <a16:creationId xmlns:a16="http://schemas.microsoft.com/office/drawing/2014/main" id="{5C371EAA-9BE3-CADD-BCE4-06129CF3C49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a:extLst>
              <a:ext uri="{FF2B5EF4-FFF2-40B4-BE49-F238E27FC236}">
                <a16:creationId xmlns:a16="http://schemas.microsoft.com/office/drawing/2014/main" id="{E71DCBFD-66EE-101A-D551-A3CAF014D6E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33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50D673-5F66-CEC2-024D-E46E275D8405}"/>
              </a:ext>
            </a:extLst>
          </p:cNvPr>
          <p:cNvSpPr>
            <a:spLocks noGrp="1"/>
          </p:cNvSpPr>
          <p:nvPr>
            <p:ph type="sldNum" idx="10"/>
          </p:nvPr>
        </p:nvSpPr>
        <p:spPr/>
        <p:txBody>
          <a:bodyPr/>
          <a:lstStyle/>
          <a:p>
            <a:endParaRPr lang="en-US" dirty="0"/>
          </a:p>
        </p:txBody>
      </p:sp>
    </p:spTree>
    <p:extLst>
      <p:ext uri="{BB962C8B-B14F-4D97-AF65-F5344CB8AC3E}">
        <p14:creationId xmlns:p14="http://schemas.microsoft.com/office/powerpoint/2010/main" val="201239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196991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78792083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lang="en-US"/>
              <a:t>Click to edit Master title style</a:t>
            </a:r>
          </a:p>
        </p:txBody>
      </p:sp>
      <p:sp>
        <p:nvSpPr>
          <p:cNvPr id="8" name="Content Placeholder 7"/>
          <p:cNvSpPr>
            <a:spLocks noGrp="1"/>
          </p:cNvSpPr>
          <p:nvPr>
            <p:ph sz="quarter" idx="1"/>
          </p:nvPr>
        </p:nvSpPr>
        <p:spPr>
          <a:xfrm>
            <a:off x="816864" y="1600200"/>
            <a:ext cx="108712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r>
              <a:rPr lang="en-US"/>
              <a:t>Class 8  </a:t>
            </a:r>
          </a:p>
        </p:txBody>
      </p:sp>
      <p:sp>
        <p:nvSpPr>
          <p:cNvPr id="5" name="Footer Placeholder 2"/>
          <p:cNvSpPr>
            <a:spLocks noGrp="1"/>
          </p:cNvSpPr>
          <p:nvPr>
            <p:ph type="ftr" sz="quarter" idx="11"/>
          </p:nvPr>
        </p:nvSpPr>
        <p:spPr/>
        <p:txBody>
          <a:bodyPr/>
          <a:lstStyle>
            <a:lvl1pPr>
              <a:defRPr/>
            </a:lvl1pPr>
          </a:lstStyle>
          <a:p>
            <a:pPr>
              <a:defRPr/>
            </a:pPr>
            <a:r>
              <a:rPr lang="en-US"/>
              <a:t>Cohodes: EDPA 4199</a:t>
            </a:r>
          </a:p>
        </p:txBody>
      </p:sp>
      <p:sp>
        <p:nvSpPr>
          <p:cNvPr id="6" name="Slide Number Placeholder 22"/>
          <p:cNvSpPr>
            <a:spLocks noGrp="1"/>
          </p:cNvSpPr>
          <p:nvPr>
            <p:ph type="sldNum" sz="quarter" idx="12"/>
          </p:nvPr>
        </p:nvSpPr>
        <p:spPr/>
        <p:txBody>
          <a:bodyPr/>
          <a:lstStyle>
            <a:lvl1pPr>
              <a:defRPr/>
            </a:lvl1pPr>
          </a:lstStyle>
          <a:p>
            <a:pPr>
              <a:defRPr/>
            </a:pPr>
            <a:fld id="{A7103722-04C9-44C9-89A5-59F98F0FD4E9}" type="slidenum">
              <a:rPr lang="en-US"/>
              <a:pPr>
                <a:defRPr/>
              </a:pPr>
              <a:t>‹#›</a:t>
            </a:fld>
            <a:endParaRPr lang="en-US"/>
          </a:p>
        </p:txBody>
      </p:sp>
    </p:spTree>
    <p:extLst>
      <p:ext uri="{BB962C8B-B14F-4D97-AF65-F5344CB8AC3E}">
        <p14:creationId xmlns:p14="http://schemas.microsoft.com/office/powerpoint/2010/main" val="324152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4" name="Rectangle 9"/>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400"/>
          </a:p>
        </p:txBody>
      </p:sp>
      <p:sp>
        <p:nvSpPr>
          <p:cNvPr id="5" name="Rectangle 10"/>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400"/>
          </a:p>
        </p:txBody>
      </p:sp>
      <p:sp>
        <p:nvSpPr>
          <p:cNvPr id="6" name="Rectangle 11"/>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1400"/>
          </a:p>
        </p:txBody>
      </p:sp>
      <p:sp>
        <p:nvSpPr>
          <p:cNvPr id="3" name="Text Placeholder 2"/>
          <p:cNvSpPr>
            <a:spLocks noGrp="1"/>
          </p:cNvSpPr>
          <p:nvPr>
            <p:ph type="body" idx="1"/>
          </p:nvPr>
        </p:nvSpPr>
        <p:spPr>
          <a:xfrm>
            <a:off x="1828801" y="2743200"/>
            <a:ext cx="9497484"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r>
              <a:rPr lang="en-US"/>
              <a:t>Class 8  </a:t>
            </a:r>
          </a:p>
        </p:txBody>
      </p:sp>
      <p:sp>
        <p:nvSpPr>
          <p:cNvPr id="8" name="Slide Number Placeholder 12"/>
          <p:cNvSpPr>
            <a:spLocks noGrp="1"/>
          </p:cNvSpPr>
          <p:nvPr>
            <p:ph type="sldNum" sz="quarter" idx="11"/>
          </p:nvPr>
        </p:nvSpPr>
        <p:spPr>
          <a:xfrm>
            <a:off x="0" y="1752601"/>
            <a:ext cx="1727200" cy="701675"/>
          </a:xfrm>
        </p:spPr>
        <p:txBody>
          <a:bodyPr>
            <a:noAutofit/>
          </a:bodyPr>
          <a:lstStyle>
            <a:lvl1pPr>
              <a:defRPr sz="2400">
                <a:solidFill>
                  <a:srgbClr val="FFFFFF"/>
                </a:solidFill>
              </a:defRPr>
            </a:lvl1pPr>
          </a:lstStyle>
          <a:p>
            <a:pPr>
              <a:defRPr/>
            </a:pPr>
            <a:fld id="{247910FC-7276-4996-927D-3514C95BEA05}"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r>
              <a:rPr lang="en-US"/>
              <a:t>Cohodes: EDPA 4199</a:t>
            </a:r>
          </a:p>
        </p:txBody>
      </p:sp>
    </p:spTree>
    <p:extLst>
      <p:ext uri="{BB962C8B-B14F-4D97-AF65-F5344CB8AC3E}">
        <p14:creationId xmlns:p14="http://schemas.microsoft.com/office/powerpoint/2010/main" val="33775349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459868" y="1589567"/>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r>
              <a:rPr lang="en-US"/>
              <a:t>Class 8  </a:t>
            </a:r>
          </a:p>
        </p:txBody>
      </p:sp>
      <p:sp>
        <p:nvSpPr>
          <p:cNvPr id="6" name="Slide Number Placeholder 9"/>
          <p:cNvSpPr>
            <a:spLocks noGrp="1"/>
          </p:cNvSpPr>
          <p:nvPr>
            <p:ph type="sldNum" sz="quarter" idx="11"/>
          </p:nvPr>
        </p:nvSpPr>
        <p:spPr/>
        <p:txBody>
          <a:bodyPr rtlCol="0"/>
          <a:lstStyle>
            <a:lvl1pPr>
              <a:defRPr/>
            </a:lvl1pPr>
          </a:lstStyle>
          <a:p>
            <a:pPr>
              <a:defRPr/>
            </a:pPr>
            <a:fld id="{20ECAC43-7229-45A2-BB3C-2066BDBDF79C}"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r>
              <a:rPr lang="en-US"/>
              <a:t>Cohodes: EDPA 4199</a:t>
            </a:r>
          </a:p>
        </p:txBody>
      </p:sp>
    </p:spTree>
    <p:extLst>
      <p:ext uri="{BB962C8B-B14F-4D97-AF65-F5344CB8AC3E}">
        <p14:creationId xmlns:p14="http://schemas.microsoft.com/office/powerpoint/2010/main" val="1119664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Class 8  </a:t>
            </a:r>
          </a:p>
        </p:txBody>
      </p:sp>
      <p:sp>
        <p:nvSpPr>
          <p:cNvPr id="3" name="Footer Placeholder 2"/>
          <p:cNvSpPr>
            <a:spLocks noGrp="1"/>
          </p:cNvSpPr>
          <p:nvPr>
            <p:ph type="ftr" sz="quarter" idx="11"/>
          </p:nvPr>
        </p:nvSpPr>
        <p:spPr/>
        <p:txBody>
          <a:bodyPr/>
          <a:lstStyle>
            <a:lvl1pPr>
              <a:defRPr/>
            </a:lvl1pPr>
          </a:lstStyle>
          <a:p>
            <a:pPr>
              <a:defRPr/>
            </a:pPr>
            <a:r>
              <a:rPr lang="en-US"/>
              <a:t>Cohodes: EDPA 4199</a:t>
            </a:r>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D85FEC63-48D3-4C1F-B9CB-C7B38A3F669C}" type="slidenum">
              <a:rPr lang="en-US"/>
              <a:pPr>
                <a:defRPr/>
              </a:pPr>
              <a:t>‹#›</a:t>
            </a:fld>
            <a:endParaRPr lang="en-US"/>
          </a:p>
        </p:txBody>
      </p:sp>
    </p:spTree>
    <p:extLst>
      <p:ext uri="{BB962C8B-B14F-4D97-AF65-F5344CB8AC3E}">
        <p14:creationId xmlns:p14="http://schemas.microsoft.com/office/powerpoint/2010/main" val="377871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endParaRPr lang="en-US" dirty="0"/>
          </a:p>
        </p:txBody>
      </p:sp>
      <p:sp>
        <p:nvSpPr>
          <p:cNvPr id="3" name="Google Shape;29;p66">
            <a:extLst>
              <a:ext uri="{FF2B5EF4-FFF2-40B4-BE49-F238E27FC236}">
                <a16:creationId xmlns:a16="http://schemas.microsoft.com/office/drawing/2014/main" id="{A99897CD-6CC4-C780-CA2C-99B5B93DF9BA}"/>
              </a:ext>
            </a:extLst>
          </p:cNvPr>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endParaRPr lang="en-US" dirty="0"/>
          </a:p>
        </p:txBody>
      </p:sp>
    </p:spTree>
    <p:extLst>
      <p:ext uri="{BB962C8B-B14F-4D97-AF65-F5344CB8AC3E}">
        <p14:creationId xmlns:p14="http://schemas.microsoft.com/office/powerpoint/2010/main" val="3577565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PAL Content Slide" userDrawn="1">
  <p:cSld name="J-PAL Content Slide">
    <p:spTree>
      <p:nvGrpSpPr>
        <p:cNvPr id="1" name="Shape 14"/>
        <p:cNvGrpSpPr/>
        <p:nvPr/>
      </p:nvGrpSpPr>
      <p:grpSpPr>
        <a:xfrm>
          <a:off x="0" y="0"/>
          <a:ext cx="0" cy="0"/>
          <a:chOff x="0" y="0"/>
          <a:chExt cx="0" cy="0"/>
        </a:xfrm>
      </p:grpSpPr>
      <p:sp>
        <p:nvSpPr>
          <p:cNvPr id="4" name="Google Shape;26;p74">
            <a:extLst>
              <a:ext uri="{FF2B5EF4-FFF2-40B4-BE49-F238E27FC236}">
                <a16:creationId xmlns:a16="http://schemas.microsoft.com/office/drawing/2014/main" id="{BBFD3BA7-37F8-1C4C-0EEC-5A9A457FB7FA}"/>
              </a:ext>
            </a:extLst>
          </p:cNvPr>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307500668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endParaRPr lang="en-US" dirty="0"/>
          </a:p>
        </p:txBody>
      </p:sp>
    </p:spTree>
    <p:extLst>
      <p:ext uri="{BB962C8B-B14F-4D97-AF65-F5344CB8AC3E}">
        <p14:creationId xmlns:p14="http://schemas.microsoft.com/office/powerpoint/2010/main" val="3383649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endParaRPr lang="en-US" dirty="0"/>
          </a:p>
        </p:txBody>
      </p:sp>
    </p:spTree>
    <p:extLst>
      <p:ext uri="{BB962C8B-B14F-4D97-AF65-F5344CB8AC3E}">
        <p14:creationId xmlns:p14="http://schemas.microsoft.com/office/powerpoint/2010/main" val="16013271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userDrawn="1"/>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endParaRPr lang="en-US" dirty="0"/>
          </a:p>
        </p:txBody>
      </p:sp>
    </p:spTree>
    <p:extLst>
      <p:ext uri="{BB962C8B-B14F-4D97-AF65-F5344CB8AC3E}">
        <p14:creationId xmlns:p14="http://schemas.microsoft.com/office/powerpoint/2010/main" val="2878240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Google Shape;20;p74">
            <a:extLst>
              <a:ext uri="{FF2B5EF4-FFF2-40B4-BE49-F238E27FC236}">
                <a16:creationId xmlns:a16="http://schemas.microsoft.com/office/drawing/2014/main" id="{BD03227C-3027-83D7-54FF-23FF5C7BC29C}"/>
              </a:ext>
            </a:extLst>
          </p:cNvPr>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8800" b="0" i="0" u="none" strike="noStrike" cap="none" dirty="0">
              <a:solidFill>
                <a:schemeClr val="lt1"/>
              </a:solidFill>
              <a:latin typeface="+mj-lt"/>
              <a:ea typeface="Century Gothic"/>
              <a:cs typeface="Century Gothic"/>
              <a:sym typeface="Century Gothic"/>
            </a:endParaRPr>
          </a:p>
        </p:txBody>
      </p:sp>
      <p:sp>
        <p:nvSpPr>
          <p:cNvPr id="3" name="Google Shape;22;p74">
            <a:extLst>
              <a:ext uri="{FF2B5EF4-FFF2-40B4-BE49-F238E27FC236}">
                <a16:creationId xmlns:a16="http://schemas.microsoft.com/office/drawing/2014/main" id="{4A2AF865-8000-EE23-A412-3FF61AF22EBD}"/>
              </a:ext>
            </a:extLst>
          </p:cNvPr>
          <p:cNvSpPr txBox="1">
            <a:spLocks/>
          </p:cNvSpPr>
          <p:nvPr userDrawn="1"/>
        </p:nvSpPr>
        <p:spPr>
          <a:xfrm>
            <a:off x="1864927" y="4702639"/>
            <a:ext cx="8638217" cy="1752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ctr" rtl="0">
              <a:lnSpc>
                <a:spcPct val="100000"/>
              </a:lnSpc>
              <a:spcBef>
                <a:spcPts val="440"/>
              </a:spcBef>
              <a:spcAft>
                <a:spcPts val="0"/>
              </a:spcAft>
              <a:buClr>
                <a:srgbClr val="282828"/>
              </a:buClr>
              <a:buSzPts val="2200"/>
              <a:buFont typeface="Arial"/>
              <a:buNone/>
              <a:defRPr sz="2600" b="0" i="0" u="none" strike="noStrike" cap="none">
                <a:solidFill>
                  <a:schemeClr val="bg1"/>
                </a:solidFill>
                <a:latin typeface="Fira Sans Condensed Light" panose="020B0403050000020004" pitchFamily="34" charset="0"/>
                <a:ea typeface="Arial"/>
                <a:cs typeface="Arial"/>
                <a:sym typeface="Arial"/>
              </a:defRPr>
            </a:lvl1pPr>
            <a:lvl2pPr marR="0" lvl="1" algn="ctr" rtl="0">
              <a:lnSpc>
                <a:spcPct val="100000"/>
              </a:lnSpc>
              <a:spcBef>
                <a:spcPts val="360"/>
              </a:spcBef>
              <a:spcAft>
                <a:spcPts val="0"/>
              </a:spcAft>
              <a:buClr>
                <a:srgbClr val="888888"/>
              </a:buClr>
              <a:buSzPts val="1800"/>
              <a:buFont typeface="Arial"/>
              <a:buNone/>
              <a:defRPr sz="1400" b="0" i="0" u="none" strike="noStrike" cap="none">
                <a:solidFill>
                  <a:srgbClr val="888888"/>
                </a:solidFill>
                <a:latin typeface="Arial"/>
                <a:ea typeface="Arial"/>
                <a:cs typeface="Arial"/>
                <a:sym typeface="Arial"/>
              </a:defRPr>
            </a:lvl2pPr>
            <a:lvl3pPr marR="0" lvl="2" algn="ctr" rtl="0">
              <a:lnSpc>
                <a:spcPct val="100000"/>
              </a:lnSpc>
              <a:spcBef>
                <a:spcPts val="800"/>
              </a:spcBef>
              <a:spcAft>
                <a:spcPts val="0"/>
              </a:spcAft>
              <a:buClr>
                <a:srgbClr val="888888"/>
              </a:buClr>
              <a:buSzPts val="1800"/>
              <a:buFont typeface="Arial"/>
              <a:buNone/>
              <a:defRPr sz="1400" b="0" i="0" u="none" strike="noStrike" cap="none">
                <a:solidFill>
                  <a:srgbClr val="888888"/>
                </a:solidFill>
                <a:latin typeface="Arial"/>
                <a:ea typeface="Arial"/>
                <a:cs typeface="Arial"/>
                <a:sym typeface="Arial"/>
              </a:defRPr>
            </a:lvl3pPr>
            <a:lvl4pPr marR="0" lvl="3" algn="ctr" rtl="0">
              <a:lnSpc>
                <a:spcPct val="100000"/>
              </a:lnSpc>
              <a:spcBef>
                <a:spcPts val="800"/>
              </a:spcBef>
              <a:spcAft>
                <a:spcPts val="0"/>
              </a:spcAft>
              <a:buClr>
                <a:srgbClr val="888888"/>
              </a:buClr>
              <a:buSzPts val="1600"/>
              <a:buFont typeface="Arial"/>
              <a:buNone/>
              <a:defRPr sz="1400" b="0" i="0" u="none" strike="noStrike" cap="none">
                <a:solidFill>
                  <a:srgbClr val="888888"/>
                </a:solidFill>
                <a:latin typeface="Arial"/>
                <a:ea typeface="Arial"/>
                <a:cs typeface="Arial"/>
                <a:sym typeface="Arial"/>
              </a:defRPr>
            </a:lvl4pPr>
            <a:lvl5pPr marR="0" lvl="4" algn="ctr" rtl="0">
              <a:lnSpc>
                <a:spcPct val="100000"/>
              </a:lnSpc>
              <a:spcBef>
                <a:spcPts val="8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R="0" lvl="5" algn="ctr" rtl="0">
              <a:lnSpc>
                <a:spcPct val="100000"/>
              </a:lnSpc>
              <a:spcBef>
                <a:spcPts val="800"/>
              </a:spcBef>
              <a:spcAft>
                <a:spcPts val="0"/>
              </a:spcAft>
              <a:buClr>
                <a:srgbClr val="888888"/>
              </a:buClr>
              <a:buSzPts val="2667"/>
              <a:buFont typeface="Arial"/>
              <a:buNone/>
              <a:defRPr sz="1400" b="0" i="0" u="none" strike="noStrike" cap="none">
                <a:solidFill>
                  <a:srgbClr val="888888"/>
                </a:solidFill>
                <a:latin typeface="Arial"/>
                <a:ea typeface="Arial"/>
                <a:cs typeface="Arial"/>
                <a:sym typeface="Arial"/>
              </a:defRPr>
            </a:lvl6pPr>
            <a:lvl7pPr marR="0" lvl="6" algn="ctr" rtl="0">
              <a:lnSpc>
                <a:spcPct val="100000"/>
              </a:lnSpc>
              <a:spcBef>
                <a:spcPts val="533"/>
              </a:spcBef>
              <a:spcAft>
                <a:spcPts val="0"/>
              </a:spcAft>
              <a:buClr>
                <a:srgbClr val="888888"/>
              </a:buClr>
              <a:buSzPts val="2667"/>
              <a:buFont typeface="Arial"/>
              <a:buNone/>
              <a:defRPr sz="1400" b="0" i="0" u="none" strike="noStrike" cap="none">
                <a:solidFill>
                  <a:srgbClr val="888888"/>
                </a:solidFill>
                <a:latin typeface="Arial"/>
                <a:ea typeface="Arial"/>
                <a:cs typeface="Arial"/>
                <a:sym typeface="Arial"/>
              </a:defRPr>
            </a:lvl7pPr>
            <a:lvl8pPr marR="0" lvl="7" algn="ctr" rtl="0">
              <a:lnSpc>
                <a:spcPct val="100000"/>
              </a:lnSpc>
              <a:spcBef>
                <a:spcPts val="533"/>
              </a:spcBef>
              <a:spcAft>
                <a:spcPts val="0"/>
              </a:spcAft>
              <a:buClr>
                <a:srgbClr val="888888"/>
              </a:buClr>
              <a:buSzPts val="2667"/>
              <a:buFont typeface="Arial"/>
              <a:buNone/>
              <a:defRPr sz="1400" b="0" i="0" u="none" strike="noStrike" cap="none">
                <a:solidFill>
                  <a:srgbClr val="888888"/>
                </a:solidFill>
                <a:latin typeface="Arial"/>
                <a:ea typeface="Arial"/>
                <a:cs typeface="Arial"/>
                <a:sym typeface="Arial"/>
              </a:defRPr>
            </a:lvl8pPr>
            <a:lvl9pPr marR="0" lvl="8" algn="ctr" rtl="0">
              <a:lnSpc>
                <a:spcPct val="100000"/>
              </a:lnSpc>
              <a:spcBef>
                <a:spcPts val="533"/>
              </a:spcBef>
              <a:spcAft>
                <a:spcPts val="0"/>
              </a:spcAft>
              <a:buClr>
                <a:srgbClr val="888888"/>
              </a:buClr>
              <a:buSzPts val="2667"/>
              <a:buFont typeface="Arial"/>
              <a:buNone/>
              <a:defRPr sz="1400" b="0" i="0" u="none" strike="noStrike" cap="none">
                <a:solidFill>
                  <a:srgbClr val="888888"/>
                </a:solidFill>
                <a:latin typeface="Arial"/>
                <a:ea typeface="Arial"/>
                <a:cs typeface="Arial"/>
                <a:sym typeface="Arial"/>
              </a:defRPr>
            </a:lvl9p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5 – Part 1</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265: Applied Regression Analysis</a:t>
            </a:r>
          </a:p>
          <a:p>
            <a:pPr marL="0" lvl="0" indent="0" rtl="0">
              <a:lnSpc>
                <a:spcPct val="100000"/>
              </a:lnSpc>
              <a:spcBef>
                <a:spcPts val="440"/>
              </a:spcBef>
              <a:spcAft>
                <a:spcPts val="0"/>
              </a:spcAft>
              <a:buSzPts val="2200"/>
              <a:buNone/>
            </a:pPr>
            <a:r>
              <a:rPr lang="en-US" dirty="0"/>
              <a:t>UCI School of Education</a:t>
            </a:r>
          </a:p>
        </p:txBody>
      </p:sp>
      <p:sp>
        <p:nvSpPr>
          <p:cNvPr id="4" name="Google Shape;26;p74">
            <a:extLst>
              <a:ext uri="{FF2B5EF4-FFF2-40B4-BE49-F238E27FC236}">
                <a16:creationId xmlns:a16="http://schemas.microsoft.com/office/drawing/2014/main" id="{600818A3-7CC7-3C1F-6BF1-743867A7A046}"/>
              </a:ext>
            </a:extLst>
          </p:cNvPr>
          <p:cNvSpPr txBox="1">
            <a:spLocks noGrp="1"/>
          </p:cNvSpPr>
          <p:nvPr>
            <p:ph type="sldNum" idx="4"/>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endParaRPr lang="en-US" dirty="0"/>
          </a:p>
        </p:txBody>
      </p:sp>
      <p:sp>
        <p:nvSpPr>
          <p:cNvPr id="5" name="Title 1">
            <a:extLst>
              <a:ext uri="{FF2B5EF4-FFF2-40B4-BE49-F238E27FC236}">
                <a16:creationId xmlns:a16="http://schemas.microsoft.com/office/drawing/2014/main" id="{F2E7E265-B5C0-6860-61E4-A9E9B606D27B}"/>
              </a:ext>
            </a:extLst>
          </p:cNvPr>
          <p:cNvSpPr txBox="1">
            <a:spLocks/>
          </p:cNvSpPr>
          <p:nvPr userDrawn="1"/>
        </p:nvSpPr>
        <p:spPr>
          <a:xfrm>
            <a:off x="838200" y="762800"/>
            <a:ext cx="10515600" cy="1325563"/>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8800" b="0"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0" dirty="0"/>
              <a:t>Fixed effects and </a:t>
            </a:r>
            <a:br>
              <a:rPr lang="en-US" sz="8000" dirty="0"/>
            </a:br>
            <a:r>
              <a:rPr lang="en-US" sz="8000" dirty="0"/>
              <a:t>value-added models</a:t>
            </a:r>
          </a:p>
        </p:txBody>
      </p:sp>
    </p:spTree>
  </p:cSld>
  <p:clrMap bg1="lt1" tx1="dk1" bg2="dk2" tx2="lt2" accent1="accent1" accent2="accent2" accent3="accent3" accent4="accent4" accent5="accent5" accent6="accent6" hlink="hlink" folHlink="folHlink"/>
  <p:sldLayoutIdLst>
    <p:sldLayoutId id="2147483678" r:id="rId1"/>
    <p:sldLayoutId id="2147483650" r:id="rId2"/>
    <p:sldLayoutId id="2147483674" r:id="rId3"/>
    <p:sldLayoutId id="2147483649" r:id="rId4"/>
    <p:sldLayoutId id="2147483651" r:id="rId5"/>
    <p:sldLayoutId id="2147483675" r:id="rId6"/>
    <p:sldLayoutId id="2147483672" r:id="rId7"/>
    <p:sldLayoutId id="2147483676" r:id="rId8"/>
    <p:sldLayoutId id="2147483673" r:id="rId9"/>
    <p:sldLayoutId id="2147483677" r:id="rId10"/>
    <p:sldLayoutId id="2147483679" r:id="rId11"/>
    <p:sldLayoutId id="2147483680" r:id="rId12"/>
    <p:sldLayoutId id="2147483681" r:id="rId13"/>
    <p:sldLayoutId id="2147483682" r:id="rId14"/>
    <p:sldLayoutId id="214748368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35.emf"/></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68CDD193-A211-F988-A3D3-9EDF741813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7E9A1-E1AF-6713-C77E-F622454CBD05}"/>
              </a:ext>
            </a:extLst>
          </p:cNvPr>
          <p:cNvSpPr>
            <a:spLocks noGrp="1"/>
          </p:cNvSpPr>
          <p:nvPr>
            <p:ph type="ctrTitle"/>
          </p:nvPr>
        </p:nvSpPr>
        <p:spPr/>
        <p:txBody>
          <a:bodyPr>
            <a:normAutofit fontScale="90000"/>
          </a:bodyPr>
          <a:lstStyle/>
          <a:p>
            <a:r>
              <a:rPr lang="en-US" dirty="0"/>
              <a:t>Within-group comparisons using dummies</a:t>
            </a:r>
          </a:p>
        </p:txBody>
      </p:sp>
      <p:pic>
        <p:nvPicPr>
          <p:cNvPr id="5" name="Picture 4">
            <a:extLst>
              <a:ext uri="{FF2B5EF4-FFF2-40B4-BE49-F238E27FC236}">
                <a16:creationId xmlns:a16="http://schemas.microsoft.com/office/drawing/2014/main" id="{FCE69445-5CA1-5B71-8501-76CE7F1B3BE6}"/>
              </a:ext>
            </a:extLst>
          </p:cNvPr>
          <p:cNvPicPr>
            <a:picLocks noChangeAspect="1"/>
          </p:cNvPicPr>
          <p:nvPr/>
        </p:nvPicPr>
        <p:blipFill>
          <a:blip r:embed="rId3"/>
          <a:stretch>
            <a:fillRect/>
          </a:stretch>
        </p:blipFill>
        <p:spPr>
          <a:xfrm>
            <a:off x="792804" y="1593602"/>
            <a:ext cx="10606391" cy="4624834"/>
          </a:xfrm>
          <a:prstGeom prst="rect">
            <a:avLst/>
          </a:prstGeom>
        </p:spPr>
      </p:pic>
    </p:spTree>
    <p:extLst>
      <p:ext uri="{BB962C8B-B14F-4D97-AF65-F5344CB8AC3E}">
        <p14:creationId xmlns:p14="http://schemas.microsoft.com/office/powerpoint/2010/main" val="255721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9CD30EFF-B8BF-4ACA-182F-73E6D4B106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631D36-E273-A46A-42E2-C93FE18B1D4C}"/>
              </a:ext>
            </a:extLst>
          </p:cNvPr>
          <p:cNvSpPr>
            <a:spLocks noGrp="1"/>
          </p:cNvSpPr>
          <p:nvPr>
            <p:ph type="ctrTitle"/>
          </p:nvPr>
        </p:nvSpPr>
        <p:spPr/>
        <p:txBody>
          <a:bodyPr>
            <a:normAutofit/>
          </a:bodyPr>
          <a:lstStyle/>
          <a:p>
            <a:r>
              <a:rPr lang="en-US" dirty="0"/>
              <a:t>What if we have many groups?</a:t>
            </a:r>
          </a:p>
        </p:txBody>
      </p:sp>
      <p:sp>
        <p:nvSpPr>
          <p:cNvPr id="15" name="Google Shape;872;g24510cd52a3_0_867">
            <a:extLst>
              <a:ext uri="{FF2B5EF4-FFF2-40B4-BE49-F238E27FC236}">
                <a16:creationId xmlns:a16="http://schemas.microsoft.com/office/drawing/2014/main" id="{63FC6D4E-2D42-C57F-6632-6F65DB0F65B8}"/>
              </a:ext>
            </a:extLst>
          </p:cNvPr>
          <p:cNvSpPr/>
          <p:nvPr/>
        </p:nvSpPr>
        <p:spPr>
          <a:xfrm>
            <a:off x="338839" y="1336122"/>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No problem.</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pic>
        <p:nvPicPr>
          <p:cNvPr id="8" name="Picture 7">
            <a:extLst>
              <a:ext uri="{FF2B5EF4-FFF2-40B4-BE49-F238E27FC236}">
                <a16:creationId xmlns:a16="http://schemas.microsoft.com/office/drawing/2014/main" id="{1424B666-419E-B05B-1AC2-6C7A689F24ED}"/>
              </a:ext>
            </a:extLst>
          </p:cNvPr>
          <p:cNvPicPr>
            <a:picLocks noChangeAspect="1"/>
          </p:cNvPicPr>
          <p:nvPr/>
        </p:nvPicPr>
        <p:blipFill>
          <a:blip r:embed="rId3"/>
          <a:stretch>
            <a:fillRect/>
          </a:stretch>
        </p:blipFill>
        <p:spPr>
          <a:xfrm>
            <a:off x="4562386" y="2649699"/>
            <a:ext cx="3067226" cy="3018094"/>
          </a:xfrm>
          <a:prstGeom prst="rect">
            <a:avLst/>
          </a:prstGeom>
        </p:spPr>
      </p:pic>
    </p:spTree>
    <p:extLst>
      <p:ext uri="{BB962C8B-B14F-4D97-AF65-F5344CB8AC3E}">
        <p14:creationId xmlns:p14="http://schemas.microsoft.com/office/powerpoint/2010/main" val="191015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4ED29A84-AE72-623D-838D-8E2FBD74A0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112B62-DDE4-EE8B-5CFC-5CF9755310A9}"/>
              </a:ext>
            </a:extLst>
          </p:cNvPr>
          <p:cNvSpPr>
            <a:spLocks noGrp="1"/>
          </p:cNvSpPr>
          <p:nvPr>
            <p:ph type="ctrTitle"/>
          </p:nvPr>
        </p:nvSpPr>
        <p:spPr/>
        <p:txBody>
          <a:bodyPr>
            <a:normAutofit/>
          </a:bodyPr>
          <a:lstStyle/>
          <a:p>
            <a:r>
              <a:rPr lang="en-US" dirty="0"/>
              <a:t>What if we have many groups?</a:t>
            </a:r>
          </a:p>
        </p:txBody>
      </p:sp>
      <p:sp>
        <p:nvSpPr>
          <p:cNvPr id="15" name="Google Shape;872;g24510cd52a3_0_867">
            <a:extLst>
              <a:ext uri="{FF2B5EF4-FFF2-40B4-BE49-F238E27FC236}">
                <a16:creationId xmlns:a16="http://schemas.microsoft.com/office/drawing/2014/main" id="{24E82F75-4541-2A4F-DA0C-3D5AC8E5D022}"/>
              </a:ext>
            </a:extLst>
          </p:cNvPr>
          <p:cNvSpPr/>
          <p:nvPr/>
        </p:nvSpPr>
        <p:spPr>
          <a:xfrm>
            <a:off x="338839" y="1336122"/>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Seriously.</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pic>
        <p:nvPicPr>
          <p:cNvPr id="3" name="Picture 2">
            <a:extLst>
              <a:ext uri="{FF2B5EF4-FFF2-40B4-BE49-F238E27FC236}">
                <a16:creationId xmlns:a16="http://schemas.microsoft.com/office/drawing/2014/main" id="{C5DC43B6-08AB-FFE8-FD48-D837D8044A2F}"/>
              </a:ext>
            </a:extLst>
          </p:cNvPr>
          <p:cNvPicPr>
            <a:picLocks noChangeAspect="1"/>
          </p:cNvPicPr>
          <p:nvPr/>
        </p:nvPicPr>
        <p:blipFill>
          <a:blip r:embed="rId3"/>
          <a:stretch>
            <a:fillRect/>
          </a:stretch>
        </p:blipFill>
        <p:spPr>
          <a:xfrm>
            <a:off x="4032114" y="2684670"/>
            <a:ext cx="3949429" cy="3962757"/>
          </a:xfrm>
          <a:prstGeom prst="rect">
            <a:avLst/>
          </a:prstGeom>
        </p:spPr>
      </p:pic>
    </p:spTree>
    <p:extLst>
      <p:ext uri="{BB962C8B-B14F-4D97-AF65-F5344CB8AC3E}">
        <p14:creationId xmlns:p14="http://schemas.microsoft.com/office/powerpoint/2010/main" val="33458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38B05-4C7A-89E7-2196-A696C13C2714}"/>
              </a:ext>
            </a:extLst>
          </p:cNvPr>
          <p:cNvPicPr>
            <a:picLocks noChangeAspect="1"/>
          </p:cNvPicPr>
          <p:nvPr/>
        </p:nvPicPr>
        <p:blipFill>
          <a:blip r:embed="rId2"/>
          <a:stretch>
            <a:fillRect/>
          </a:stretch>
        </p:blipFill>
        <p:spPr>
          <a:xfrm>
            <a:off x="3633281" y="159702"/>
            <a:ext cx="5045740" cy="6698297"/>
          </a:xfrm>
          <a:prstGeom prst="rect">
            <a:avLst/>
          </a:prstGeom>
        </p:spPr>
      </p:pic>
    </p:spTree>
    <p:extLst>
      <p:ext uri="{BB962C8B-B14F-4D97-AF65-F5344CB8AC3E}">
        <p14:creationId xmlns:p14="http://schemas.microsoft.com/office/powerpoint/2010/main" val="243643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What if we have many different groups?</a:t>
            </a:r>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338839" y="1336122"/>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i="1" dirty="0">
                <a:solidFill>
                  <a:srgbClr val="DBAC49"/>
                </a:solidFill>
                <a:latin typeface="Fira Sans Condensed Black" panose="020B0A03050000020004" pitchFamily="34" charset="0"/>
                <a:ea typeface="Century Gothic"/>
                <a:cs typeface="Century Gothic"/>
                <a:sym typeface="Century Gothic"/>
              </a:rPr>
              <a:t>No</a:t>
            </a:r>
            <a:r>
              <a:rPr lang="en-US" sz="2400" b="1" dirty="0">
                <a:solidFill>
                  <a:srgbClr val="DBAC49"/>
                </a:solidFill>
                <a:latin typeface="Fira Sans Condensed Black" panose="020B0A03050000020004" pitchFamily="34" charset="0"/>
                <a:ea typeface="Century Gothic"/>
                <a:cs typeface="Century Gothic"/>
                <a:sym typeface="Century Gothic"/>
              </a:rPr>
              <a:t> problem!</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pic>
        <p:nvPicPr>
          <p:cNvPr id="6" name="Picture 5">
            <a:extLst>
              <a:ext uri="{FF2B5EF4-FFF2-40B4-BE49-F238E27FC236}">
                <a16:creationId xmlns:a16="http://schemas.microsoft.com/office/drawing/2014/main" id="{CA004C11-93E7-7B39-F97F-38200EAA1368}"/>
              </a:ext>
            </a:extLst>
          </p:cNvPr>
          <p:cNvPicPr>
            <a:picLocks noChangeAspect="1"/>
          </p:cNvPicPr>
          <p:nvPr/>
        </p:nvPicPr>
        <p:blipFill>
          <a:blip r:embed="rId3"/>
          <a:stretch>
            <a:fillRect/>
          </a:stretch>
        </p:blipFill>
        <p:spPr>
          <a:xfrm>
            <a:off x="116732" y="2563239"/>
            <a:ext cx="1945891" cy="2036715"/>
          </a:xfrm>
          <a:prstGeom prst="rect">
            <a:avLst/>
          </a:prstGeom>
        </p:spPr>
      </p:pic>
      <p:pic>
        <p:nvPicPr>
          <p:cNvPr id="8" name="Picture 7">
            <a:extLst>
              <a:ext uri="{FF2B5EF4-FFF2-40B4-BE49-F238E27FC236}">
                <a16:creationId xmlns:a16="http://schemas.microsoft.com/office/drawing/2014/main" id="{98EAE8B6-A04D-F0B7-7B09-BC185A054269}"/>
              </a:ext>
            </a:extLst>
          </p:cNvPr>
          <p:cNvPicPr>
            <a:picLocks noChangeAspect="1"/>
          </p:cNvPicPr>
          <p:nvPr/>
        </p:nvPicPr>
        <p:blipFill>
          <a:blip r:embed="rId4"/>
          <a:stretch>
            <a:fillRect/>
          </a:stretch>
        </p:blipFill>
        <p:spPr>
          <a:xfrm>
            <a:off x="4946974" y="2563239"/>
            <a:ext cx="2078805" cy="2045506"/>
          </a:xfrm>
          <a:prstGeom prst="rect">
            <a:avLst/>
          </a:prstGeom>
        </p:spPr>
      </p:pic>
      <p:pic>
        <p:nvPicPr>
          <p:cNvPr id="10" name="Picture 9">
            <a:extLst>
              <a:ext uri="{FF2B5EF4-FFF2-40B4-BE49-F238E27FC236}">
                <a16:creationId xmlns:a16="http://schemas.microsoft.com/office/drawing/2014/main" id="{81871315-10CB-6F56-0899-52BB365FA1B0}"/>
              </a:ext>
            </a:extLst>
          </p:cNvPr>
          <p:cNvPicPr>
            <a:picLocks noChangeAspect="1"/>
          </p:cNvPicPr>
          <p:nvPr/>
        </p:nvPicPr>
        <p:blipFill>
          <a:blip r:embed="rId5"/>
          <a:stretch>
            <a:fillRect/>
          </a:stretch>
        </p:blipFill>
        <p:spPr>
          <a:xfrm>
            <a:off x="2473642" y="2563239"/>
            <a:ext cx="2028251" cy="2049257"/>
          </a:xfrm>
          <a:prstGeom prst="rect">
            <a:avLst/>
          </a:prstGeom>
        </p:spPr>
      </p:pic>
      <p:pic>
        <p:nvPicPr>
          <p:cNvPr id="12" name="Picture 11">
            <a:extLst>
              <a:ext uri="{FF2B5EF4-FFF2-40B4-BE49-F238E27FC236}">
                <a16:creationId xmlns:a16="http://schemas.microsoft.com/office/drawing/2014/main" id="{38459AE3-9382-615A-AFF0-F21DCE6F8DB1}"/>
              </a:ext>
            </a:extLst>
          </p:cNvPr>
          <p:cNvPicPr>
            <a:picLocks noChangeAspect="1"/>
          </p:cNvPicPr>
          <p:nvPr/>
        </p:nvPicPr>
        <p:blipFill>
          <a:blip r:embed="rId6"/>
          <a:stretch>
            <a:fillRect/>
          </a:stretch>
        </p:blipFill>
        <p:spPr>
          <a:xfrm>
            <a:off x="7436798" y="2563239"/>
            <a:ext cx="1972020" cy="2033080"/>
          </a:xfrm>
          <a:prstGeom prst="rect">
            <a:avLst/>
          </a:prstGeom>
        </p:spPr>
      </p:pic>
      <p:pic>
        <p:nvPicPr>
          <p:cNvPr id="14" name="Picture 13">
            <a:extLst>
              <a:ext uri="{FF2B5EF4-FFF2-40B4-BE49-F238E27FC236}">
                <a16:creationId xmlns:a16="http://schemas.microsoft.com/office/drawing/2014/main" id="{604F2B6C-0318-E0C6-4838-0E94AC19F438}"/>
              </a:ext>
            </a:extLst>
          </p:cNvPr>
          <p:cNvPicPr>
            <a:picLocks noChangeAspect="1"/>
          </p:cNvPicPr>
          <p:nvPr/>
        </p:nvPicPr>
        <p:blipFill>
          <a:blip r:embed="rId7"/>
          <a:stretch>
            <a:fillRect/>
          </a:stretch>
        </p:blipFill>
        <p:spPr>
          <a:xfrm>
            <a:off x="9915699" y="2563239"/>
            <a:ext cx="1845379" cy="2033080"/>
          </a:xfrm>
          <a:prstGeom prst="rect">
            <a:avLst/>
          </a:prstGeom>
        </p:spPr>
      </p:pic>
      <p:pic>
        <p:nvPicPr>
          <p:cNvPr id="17" name="Picture 16">
            <a:extLst>
              <a:ext uri="{FF2B5EF4-FFF2-40B4-BE49-F238E27FC236}">
                <a16:creationId xmlns:a16="http://schemas.microsoft.com/office/drawing/2014/main" id="{002152AB-ECE2-3D50-958C-AF6C0E74ACF9}"/>
              </a:ext>
            </a:extLst>
          </p:cNvPr>
          <p:cNvPicPr>
            <a:picLocks noChangeAspect="1"/>
          </p:cNvPicPr>
          <p:nvPr/>
        </p:nvPicPr>
        <p:blipFill>
          <a:blip r:embed="rId8"/>
          <a:stretch>
            <a:fillRect/>
          </a:stretch>
        </p:blipFill>
        <p:spPr>
          <a:xfrm>
            <a:off x="116732" y="4703674"/>
            <a:ext cx="1925221" cy="1736037"/>
          </a:xfrm>
          <a:prstGeom prst="rect">
            <a:avLst/>
          </a:prstGeom>
        </p:spPr>
      </p:pic>
      <p:pic>
        <p:nvPicPr>
          <p:cNvPr id="19" name="Picture 18">
            <a:extLst>
              <a:ext uri="{FF2B5EF4-FFF2-40B4-BE49-F238E27FC236}">
                <a16:creationId xmlns:a16="http://schemas.microsoft.com/office/drawing/2014/main" id="{E694D898-4BEB-0002-2FEB-346F0B562DD2}"/>
              </a:ext>
            </a:extLst>
          </p:cNvPr>
          <p:cNvPicPr>
            <a:picLocks noChangeAspect="1"/>
          </p:cNvPicPr>
          <p:nvPr/>
        </p:nvPicPr>
        <p:blipFill>
          <a:blip r:embed="rId9"/>
          <a:stretch>
            <a:fillRect/>
          </a:stretch>
        </p:blipFill>
        <p:spPr>
          <a:xfrm>
            <a:off x="2114911" y="5100078"/>
            <a:ext cx="2681494" cy="761787"/>
          </a:xfrm>
          <a:prstGeom prst="rect">
            <a:avLst/>
          </a:prstGeom>
        </p:spPr>
      </p:pic>
      <p:pic>
        <p:nvPicPr>
          <p:cNvPr id="21" name="Picture 20">
            <a:extLst>
              <a:ext uri="{FF2B5EF4-FFF2-40B4-BE49-F238E27FC236}">
                <a16:creationId xmlns:a16="http://schemas.microsoft.com/office/drawing/2014/main" id="{17EE2DDA-A532-DDBF-C223-03DCB67EAF73}"/>
              </a:ext>
            </a:extLst>
          </p:cNvPr>
          <p:cNvPicPr>
            <a:picLocks noChangeAspect="1"/>
          </p:cNvPicPr>
          <p:nvPr/>
        </p:nvPicPr>
        <p:blipFill>
          <a:blip r:embed="rId10"/>
          <a:stretch>
            <a:fillRect/>
          </a:stretch>
        </p:blipFill>
        <p:spPr>
          <a:xfrm>
            <a:off x="4997528" y="4910022"/>
            <a:ext cx="2028251" cy="1488475"/>
          </a:xfrm>
          <a:prstGeom prst="rect">
            <a:avLst/>
          </a:prstGeom>
        </p:spPr>
      </p:pic>
      <p:pic>
        <p:nvPicPr>
          <p:cNvPr id="25" name="Picture 24">
            <a:extLst>
              <a:ext uri="{FF2B5EF4-FFF2-40B4-BE49-F238E27FC236}">
                <a16:creationId xmlns:a16="http://schemas.microsoft.com/office/drawing/2014/main" id="{28E8E5ED-946A-9489-3B6B-054D8E9078B2}"/>
              </a:ext>
            </a:extLst>
          </p:cNvPr>
          <p:cNvPicPr>
            <a:picLocks noChangeAspect="1"/>
          </p:cNvPicPr>
          <p:nvPr/>
        </p:nvPicPr>
        <p:blipFill>
          <a:blip r:embed="rId11"/>
          <a:stretch>
            <a:fillRect/>
          </a:stretch>
        </p:blipFill>
        <p:spPr>
          <a:xfrm>
            <a:off x="7299860" y="4910022"/>
            <a:ext cx="2814449" cy="744237"/>
          </a:xfrm>
          <a:prstGeom prst="rect">
            <a:avLst/>
          </a:prstGeom>
        </p:spPr>
      </p:pic>
      <p:pic>
        <p:nvPicPr>
          <p:cNvPr id="27" name="Picture 26">
            <a:extLst>
              <a:ext uri="{FF2B5EF4-FFF2-40B4-BE49-F238E27FC236}">
                <a16:creationId xmlns:a16="http://schemas.microsoft.com/office/drawing/2014/main" id="{4AB7B152-6946-62F4-8006-BAEB5607D612}"/>
              </a:ext>
            </a:extLst>
          </p:cNvPr>
          <p:cNvPicPr>
            <a:picLocks noChangeAspect="1"/>
          </p:cNvPicPr>
          <p:nvPr/>
        </p:nvPicPr>
        <p:blipFill>
          <a:blip r:embed="rId12"/>
          <a:stretch>
            <a:fillRect/>
          </a:stretch>
        </p:blipFill>
        <p:spPr>
          <a:xfrm>
            <a:off x="8129745" y="5861865"/>
            <a:ext cx="3631333" cy="604546"/>
          </a:xfrm>
          <a:prstGeom prst="rect">
            <a:avLst/>
          </a:prstGeom>
        </p:spPr>
      </p:pic>
    </p:spTree>
    <p:extLst>
      <p:ext uri="{BB962C8B-B14F-4D97-AF65-F5344CB8AC3E}">
        <p14:creationId xmlns:p14="http://schemas.microsoft.com/office/powerpoint/2010/main" val="287865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DB1F3E8E-00D8-CF88-0830-451CB42169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E0F7FB-9BFF-4DA2-858B-06998C8A742D}"/>
              </a:ext>
            </a:extLst>
          </p:cNvPr>
          <p:cNvSpPr>
            <a:spLocks noGrp="1"/>
          </p:cNvSpPr>
          <p:nvPr>
            <p:ph type="ctrTitle"/>
          </p:nvPr>
        </p:nvSpPr>
        <p:spPr/>
        <p:txBody>
          <a:bodyPr>
            <a:normAutofit/>
          </a:bodyPr>
          <a:lstStyle/>
          <a:p>
            <a:r>
              <a:rPr lang="en-US" dirty="0"/>
              <a:t>What if we have many different groups?</a:t>
            </a:r>
          </a:p>
        </p:txBody>
      </p:sp>
      <p:sp>
        <p:nvSpPr>
          <p:cNvPr id="15" name="Google Shape;872;g24510cd52a3_0_867">
            <a:extLst>
              <a:ext uri="{FF2B5EF4-FFF2-40B4-BE49-F238E27FC236}">
                <a16:creationId xmlns:a16="http://schemas.microsoft.com/office/drawing/2014/main" id="{00D60DE7-1C43-2721-952D-BF39B6C2A6F9}"/>
              </a:ext>
            </a:extLst>
          </p:cNvPr>
          <p:cNvSpPr/>
          <p:nvPr/>
        </p:nvSpPr>
        <p:spPr>
          <a:xfrm>
            <a:off x="338839" y="1336122"/>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i="1" dirty="0">
                <a:solidFill>
                  <a:srgbClr val="DBAC49"/>
                </a:solidFill>
                <a:latin typeface="Fira Sans Condensed Black" panose="020B0A03050000020004" pitchFamily="34" charset="0"/>
                <a:ea typeface="Century Gothic"/>
                <a:cs typeface="Century Gothic"/>
                <a:sym typeface="Century Gothic"/>
              </a:rPr>
              <a:t>In his analysis on the causal effect of collaborative learning design on student learning,  </a:t>
            </a:r>
            <a:r>
              <a:rPr lang="en-US" sz="2400" b="1" i="1" dirty="0" err="1">
                <a:solidFill>
                  <a:srgbClr val="DBAC49"/>
                </a:solidFill>
                <a:latin typeface="Fira Sans Condensed Black" panose="020B0A03050000020004" pitchFamily="34" charset="0"/>
                <a:ea typeface="Century Gothic"/>
                <a:cs typeface="Century Gothic"/>
                <a:sym typeface="Century Gothic"/>
              </a:rPr>
              <a:t>Jinwon</a:t>
            </a:r>
            <a:r>
              <a:rPr lang="en-US" sz="2400" b="1" i="1" dirty="0">
                <a:solidFill>
                  <a:srgbClr val="DBAC49"/>
                </a:solidFill>
                <a:latin typeface="Fira Sans Condensed Black" panose="020B0A03050000020004" pitchFamily="34" charset="0"/>
                <a:ea typeface="Century Gothic"/>
                <a:cs typeface="Century Gothic"/>
                <a:sym typeface="Century Gothic"/>
              </a:rPr>
              <a:t> Kim (2024) uses…</a:t>
            </a:r>
            <a:endParaRPr sz="24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pic>
        <p:nvPicPr>
          <p:cNvPr id="3" name="Picture 2">
            <a:extLst>
              <a:ext uri="{FF2B5EF4-FFF2-40B4-BE49-F238E27FC236}">
                <a16:creationId xmlns:a16="http://schemas.microsoft.com/office/drawing/2014/main" id="{87B5DDC1-F8A5-03F9-3C9F-15E4B68C5D3F}"/>
              </a:ext>
            </a:extLst>
          </p:cNvPr>
          <p:cNvPicPr>
            <a:picLocks noChangeAspect="1"/>
          </p:cNvPicPr>
          <p:nvPr/>
        </p:nvPicPr>
        <p:blipFill>
          <a:blip r:embed="rId3"/>
          <a:stretch>
            <a:fillRect/>
          </a:stretch>
        </p:blipFill>
        <p:spPr>
          <a:xfrm>
            <a:off x="2835613" y="2571046"/>
            <a:ext cx="6052731" cy="4126447"/>
          </a:xfrm>
          <a:prstGeom prst="rect">
            <a:avLst/>
          </a:prstGeom>
        </p:spPr>
      </p:pic>
    </p:spTree>
    <p:extLst>
      <p:ext uri="{BB962C8B-B14F-4D97-AF65-F5344CB8AC3E}">
        <p14:creationId xmlns:p14="http://schemas.microsoft.com/office/powerpoint/2010/main" val="188717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Value-added models</a:t>
            </a:r>
          </a:p>
        </p:txBody>
      </p:sp>
    </p:spTree>
    <p:extLst>
      <p:ext uri="{BB962C8B-B14F-4D97-AF65-F5344CB8AC3E}">
        <p14:creationId xmlns:p14="http://schemas.microsoft.com/office/powerpoint/2010/main" val="4853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Measuring the causal effect of </a:t>
            </a:r>
            <a:r>
              <a:rPr lang="en-US" i="1" dirty="0"/>
              <a:t>a</a:t>
            </a:r>
            <a:r>
              <a:rPr lang="en-US" dirty="0"/>
              <a:t> teacher</a:t>
            </a:r>
          </a:p>
        </p:txBody>
      </p:sp>
      <p:pic>
        <p:nvPicPr>
          <p:cNvPr id="5" name="Picture 4">
            <a:extLst>
              <a:ext uri="{FF2B5EF4-FFF2-40B4-BE49-F238E27FC236}">
                <a16:creationId xmlns:a16="http://schemas.microsoft.com/office/drawing/2014/main" id="{8EE24EBA-E740-0117-AA36-2686FCC1DFB3}"/>
              </a:ext>
            </a:extLst>
          </p:cNvPr>
          <p:cNvPicPr>
            <a:picLocks noChangeAspect="1"/>
          </p:cNvPicPr>
          <p:nvPr/>
        </p:nvPicPr>
        <p:blipFill>
          <a:blip r:embed="rId2"/>
          <a:stretch>
            <a:fillRect/>
          </a:stretch>
        </p:blipFill>
        <p:spPr>
          <a:xfrm>
            <a:off x="1354662" y="1711592"/>
            <a:ext cx="8799557" cy="4062844"/>
          </a:xfrm>
          <a:prstGeom prst="rect">
            <a:avLst/>
          </a:prstGeom>
        </p:spPr>
      </p:pic>
      <p:cxnSp>
        <p:nvCxnSpPr>
          <p:cNvPr id="7" name="Straight Arrow Connector 6">
            <a:extLst>
              <a:ext uri="{FF2B5EF4-FFF2-40B4-BE49-F238E27FC236}">
                <a16:creationId xmlns:a16="http://schemas.microsoft.com/office/drawing/2014/main" id="{A2BC2086-41DD-D042-CA2E-19B39DD47763}"/>
              </a:ext>
            </a:extLst>
          </p:cNvPr>
          <p:cNvCxnSpPr>
            <a:cxnSpLocks/>
          </p:cNvCxnSpPr>
          <p:nvPr/>
        </p:nvCxnSpPr>
        <p:spPr>
          <a:xfrm flipH="1" flipV="1">
            <a:off x="8623570" y="3137170"/>
            <a:ext cx="1916349" cy="172179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0" name="Google Shape;872;g24510cd52a3_0_867">
            <a:extLst>
              <a:ext uri="{FF2B5EF4-FFF2-40B4-BE49-F238E27FC236}">
                <a16:creationId xmlns:a16="http://schemas.microsoft.com/office/drawing/2014/main" id="{2B659A4C-D419-D596-2D0A-DE4C7981C2F4}"/>
              </a:ext>
            </a:extLst>
          </p:cNvPr>
          <p:cNvSpPr/>
          <p:nvPr/>
        </p:nvSpPr>
        <p:spPr>
          <a:xfrm>
            <a:off x="3825947" y="5692140"/>
            <a:ext cx="1492105" cy="1118680"/>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aka the</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Andy program</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11" name="Google Shape;872;g24510cd52a3_0_867">
            <a:extLst>
              <a:ext uri="{FF2B5EF4-FFF2-40B4-BE49-F238E27FC236}">
                <a16:creationId xmlns:a16="http://schemas.microsoft.com/office/drawing/2014/main" id="{830336AB-8D9F-BF61-14EC-549F44623D2D}"/>
              </a:ext>
            </a:extLst>
          </p:cNvPr>
          <p:cNvSpPr/>
          <p:nvPr/>
        </p:nvSpPr>
        <p:spPr>
          <a:xfrm>
            <a:off x="10007291" y="2310320"/>
            <a:ext cx="1492105" cy="1118680"/>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aka the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Andy effect</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15" name="Google Shape;872;g24510cd52a3_0_867">
            <a:extLst>
              <a:ext uri="{FF2B5EF4-FFF2-40B4-BE49-F238E27FC236}">
                <a16:creationId xmlns:a16="http://schemas.microsoft.com/office/drawing/2014/main" id="{8E11658A-95F0-9EF3-2772-7FBE90AFCD76}"/>
              </a:ext>
            </a:extLst>
          </p:cNvPr>
          <p:cNvSpPr/>
          <p:nvPr/>
        </p:nvSpPr>
        <p:spPr>
          <a:xfrm>
            <a:off x="10091285" y="5059842"/>
            <a:ext cx="1492105" cy="1118680"/>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Counter-factual</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cxnSp>
        <p:nvCxnSpPr>
          <p:cNvPr id="16" name="Straight Arrow Connector 15">
            <a:extLst>
              <a:ext uri="{FF2B5EF4-FFF2-40B4-BE49-F238E27FC236}">
                <a16:creationId xmlns:a16="http://schemas.microsoft.com/office/drawing/2014/main" id="{D28A0EF8-CF8A-88C4-BE43-38EF06FD1798}"/>
              </a:ext>
            </a:extLst>
          </p:cNvPr>
          <p:cNvCxnSpPr>
            <a:cxnSpLocks/>
          </p:cNvCxnSpPr>
          <p:nvPr/>
        </p:nvCxnSpPr>
        <p:spPr>
          <a:xfrm flipV="1">
            <a:off x="4528226" y="4275306"/>
            <a:ext cx="1226214" cy="134387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98407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733F-71DC-AC48-8B75-10C71BD4AAEC}"/>
              </a:ext>
            </a:extLst>
          </p:cNvPr>
          <p:cNvSpPr>
            <a:spLocks noGrp="1"/>
          </p:cNvSpPr>
          <p:nvPr>
            <p:ph type="ctrTitle"/>
          </p:nvPr>
        </p:nvSpPr>
        <p:spPr/>
        <p:txBody>
          <a:bodyPr>
            <a:normAutofit/>
          </a:bodyPr>
          <a:lstStyle/>
          <a:p>
            <a:r>
              <a:rPr lang="en-US" dirty="0"/>
              <a:t>VAMs: Not just relevant for teachers</a:t>
            </a:r>
          </a:p>
        </p:txBody>
      </p:sp>
      <p:sp>
        <p:nvSpPr>
          <p:cNvPr id="4" name="Google Shape;872;g24510cd52a3_0_867">
            <a:extLst>
              <a:ext uri="{FF2B5EF4-FFF2-40B4-BE49-F238E27FC236}">
                <a16:creationId xmlns:a16="http://schemas.microsoft.com/office/drawing/2014/main" id="{58BC61A0-2095-607E-6704-526D4410DFAC}"/>
              </a:ext>
            </a:extLst>
          </p:cNvPr>
          <p:cNvSpPr/>
          <p:nvPr/>
        </p:nvSpPr>
        <p:spPr>
          <a:xfrm>
            <a:off x="4036259" y="1485900"/>
            <a:ext cx="3521257" cy="85039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Teacher value added</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C35257A5-A8B0-8072-079E-3425C595355E}"/>
              </a:ext>
            </a:extLst>
          </p:cNvPr>
          <p:cNvSpPr/>
          <p:nvPr/>
        </p:nvSpPr>
        <p:spPr>
          <a:xfrm>
            <a:off x="4036259" y="2685724"/>
            <a:ext cx="3521257" cy="85039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School value added</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F563FE09-6159-3E89-555D-3844AB3F6F68}"/>
              </a:ext>
            </a:extLst>
          </p:cNvPr>
          <p:cNvSpPr/>
          <p:nvPr/>
        </p:nvSpPr>
        <p:spPr>
          <a:xfrm>
            <a:off x="4036259" y="3952168"/>
            <a:ext cx="3521257" cy="85039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Firm value added</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9C42AAFD-B6BD-719B-5BBF-9CCB7909C655}"/>
              </a:ext>
            </a:extLst>
          </p:cNvPr>
          <p:cNvSpPr/>
          <p:nvPr/>
        </p:nvSpPr>
        <p:spPr>
          <a:xfrm>
            <a:off x="4036259" y="5218612"/>
            <a:ext cx="3521257" cy="85039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Etc.</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15607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VAM 1: Gain-score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4294967295"/>
              </p:nvPr>
            </p:nvSpPr>
            <p:spPr>
              <a:xfrm>
                <a:off x="452120" y="1472184"/>
                <a:ext cx="10871200" cy="4495800"/>
              </a:xfrm>
            </p:spPr>
            <p:txBody>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𝑆</m:t>
                          </m:r>
                        </m:e>
                        <m:sub>
                          <m:r>
                            <a:rPr lang="en-US" sz="1800" i="1">
                              <a:latin typeface="Cambria Math" panose="02040503050406030204" pitchFamily="18" charset="0"/>
                            </a:rPr>
                            <m:t>𝑖𝑡</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𝛼</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𝑖𝑡</m:t>
                          </m:r>
                        </m:sub>
                      </m:sSub>
                      <m:r>
                        <a:rPr lang="en-US" sz="1800" i="1">
                          <a:latin typeface="Cambria Math" panose="02040503050406030204" pitchFamily="18" charset="0"/>
                        </a:rPr>
                        <m:t>𝛽</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𝑗𝑐𝑡</m:t>
                          </m:r>
                        </m:sub>
                      </m:sSub>
                      <m:r>
                        <a:rPr lang="en-US" sz="1800" i="1">
                          <a:latin typeface="Cambria Math" panose="02040503050406030204" pitchFamily="18" charset="0"/>
                        </a:rPr>
                        <m:t>𝛾</m:t>
                      </m:r>
                      <m:r>
                        <a:rPr lang="en-US" sz="1800" i="1">
                          <a:latin typeface="Cambria Math" panose="02040503050406030204" pitchFamily="18" charset="0"/>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𝜏</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i="1">
                                      <a:latin typeface="Cambria Math" panose="02040503050406030204" pitchFamily="18" charset="0"/>
                                    </a:rPr>
                                    <m:t>𝜂</m:t>
                                  </m:r>
                                </m:e>
                                <m:sub>
                                  <m:r>
                                    <a:rPr lang="en-US" sz="1800" i="1">
                                      <a:latin typeface="Cambria Math" panose="02040503050406030204" pitchFamily="18" charset="0"/>
                                    </a:rPr>
                                    <m:t>𝑗𝑐𝑡</m:t>
                                  </m:r>
                                </m:sub>
                              </m:sSub>
                              <m:r>
                                <a:rPr lang="en-US" sz="1800" i="1">
                                  <a:latin typeface="Cambria Math" panose="02040503050406030204" pitchFamily="18" charset="0"/>
                                </a:rPr>
                                <m:t>+ </m:t>
                              </m:r>
                              <m:r>
                                <a:rPr lang="en-US" sz="1800" i="1">
                                  <a:latin typeface="Cambria Math" panose="02040503050406030204" pitchFamily="18" charset="0"/>
                                </a:rPr>
                                <m:t>𝜀</m:t>
                              </m:r>
                            </m:e>
                            <m:sub>
                              <m:r>
                                <a:rPr lang="en-US" sz="1800" i="1">
                                  <a:latin typeface="Cambria Math" panose="02040503050406030204" pitchFamily="18" charset="0"/>
                                </a:rPr>
                                <m:t>𝑖𝑡</m:t>
                              </m:r>
                              <m:r>
                                <a:rPr lang="en-US" sz="1800" i="1">
                                  <a:latin typeface="Cambria Math" panose="02040503050406030204" pitchFamily="18" charset="0"/>
                                </a:rPr>
                                <m:t> </m:t>
                              </m:r>
                            </m:sub>
                          </m:sSub>
                        </m:e>
                      </m:d>
                    </m:oMath>
                  </m:oMathPara>
                </a14:m>
                <a:endParaRPr lang="en-US" sz="1800" dirty="0">
                  <a:latin typeface="+mn-lt"/>
                </a:endParaRPr>
              </a:p>
              <a:p>
                <a:endParaRPr lang="en-US" sz="1800" dirty="0">
                  <a:latin typeface="+mn-lt"/>
                </a:endParaRPr>
              </a:p>
              <a:p>
                <a:pPr lvl="0"/>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sub>
                    </m:sSub>
                  </m:oMath>
                </a14:m>
                <a:r>
                  <a:rPr lang="en-US" sz="1600" dirty="0">
                    <a:latin typeface="+mn-lt"/>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oMath>
                </a14:m>
                <a:r>
                  <a:rPr lang="en-US" sz="1600" dirty="0">
                    <a:latin typeface="+mn-lt"/>
                  </a:rPr>
                  <a:t>represent scores for student </a:t>
                </a:r>
                <a:r>
                  <a:rPr lang="en-US" sz="1600" i="1" dirty="0" err="1">
                    <a:latin typeface="+mn-lt"/>
                  </a:rPr>
                  <a:t>i</a:t>
                </a:r>
                <a:r>
                  <a:rPr lang="en-US" sz="1600" i="1" dirty="0">
                    <a:latin typeface="+mn-lt"/>
                  </a:rPr>
                  <a:t> </a:t>
                </a:r>
                <a:r>
                  <a:rPr lang="en-US" sz="1600" dirty="0">
                    <a:latin typeface="+mn-lt"/>
                  </a:rPr>
                  <a:t>in the current year (</a:t>
                </a:r>
                <a:r>
                  <a:rPr lang="en-US" sz="1600" i="1" dirty="0">
                    <a:latin typeface="+mn-lt"/>
                  </a:rPr>
                  <a:t>t</a:t>
                </a:r>
                <a:r>
                  <a:rPr lang="en-US" sz="1600" dirty="0">
                    <a:latin typeface="+mn-lt"/>
                  </a:rPr>
                  <a:t>)</a:t>
                </a:r>
                <a:r>
                  <a:rPr lang="en-US" sz="1600" i="1" dirty="0">
                    <a:latin typeface="+mn-lt"/>
                  </a:rPr>
                  <a:t> </a:t>
                </a:r>
                <a:r>
                  <a:rPr lang="en-US" sz="1600" dirty="0">
                    <a:latin typeface="+mn-lt"/>
                  </a:rPr>
                  <a:t>and prior year (</a:t>
                </a:r>
                <a:r>
                  <a:rPr lang="en-US" sz="1600" i="1" dirty="0">
                    <a:latin typeface="+mn-lt"/>
                  </a:rPr>
                  <a:t>t </a:t>
                </a:r>
                <a:r>
                  <a:rPr lang="en-US" sz="1600" dirty="0">
                    <a:latin typeface="+mn-lt"/>
                  </a:rPr>
                  <a:t>-1), respectively</a:t>
                </a:r>
              </a:p>
              <a:p>
                <a:pPr lvl="0"/>
                <a:endParaRPr lang="en-US" sz="1600" dirty="0">
                  <a:latin typeface="+mn-lt"/>
                </a:endParaRPr>
              </a:p>
              <a:p>
                <a:pPr lvl="0"/>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m:t>
                        </m:r>
                      </m:sub>
                    </m:sSub>
                  </m:oMath>
                </a14:m>
                <a:r>
                  <a:rPr lang="en-US" sz="1600" dirty="0">
                    <a:latin typeface="+mn-lt"/>
                  </a:rPr>
                  <a:t> represents demographic and program participation (such as free/reduced price lunch, gifted and talented, etc.) for student </a:t>
                </a:r>
                <a:r>
                  <a:rPr lang="en-US" sz="1600" i="1" dirty="0" err="1">
                    <a:latin typeface="+mn-lt"/>
                  </a:rPr>
                  <a:t>i</a:t>
                </a:r>
                <a:r>
                  <a:rPr lang="en-US" sz="1600" i="1" dirty="0">
                    <a:latin typeface="+mn-lt"/>
                  </a:rPr>
                  <a:t> </a:t>
                </a:r>
                <a:r>
                  <a:rPr lang="en-US" sz="1600" dirty="0">
                    <a:latin typeface="+mn-lt"/>
                  </a:rPr>
                  <a:t>in year </a:t>
                </a:r>
                <a:r>
                  <a:rPr lang="en-US" sz="1600" i="1" dirty="0">
                    <a:latin typeface="+mn-lt"/>
                  </a:rPr>
                  <a:t>t</a:t>
                </a:r>
                <a:r>
                  <a:rPr lang="en-US" sz="1600" dirty="0">
                    <a:latin typeface="+mn-lt"/>
                  </a:rPr>
                  <a:t> (allowing traits to vary over time)  </a:t>
                </a:r>
              </a:p>
              <a:p>
                <a:pPr lvl="0"/>
                <a:endParaRPr lang="en-US" sz="1600" i="1" dirty="0">
                  <a:latin typeface="+mn-lt"/>
                </a:endParaRPr>
              </a:p>
              <a:p>
                <a:pPr lvl="0"/>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oMath>
                </a14:m>
                <a:r>
                  <a:rPr lang="en-US" sz="1600" dirty="0">
                    <a:latin typeface="+mn-lt"/>
                  </a:rPr>
                  <a:t> represents classroom-level mean characteristics (to account for possible “peer effects”), which are unique to teacher </a:t>
                </a:r>
                <a:r>
                  <a:rPr lang="en-US" sz="1600" i="1" dirty="0">
                    <a:latin typeface="+mn-lt"/>
                  </a:rPr>
                  <a:t>j </a:t>
                </a:r>
                <a:r>
                  <a:rPr lang="en-US" sz="1600" dirty="0">
                    <a:latin typeface="+mn-lt"/>
                  </a:rPr>
                  <a:t>in class </a:t>
                </a:r>
                <a:r>
                  <a:rPr lang="en-US" sz="1600" i="1" dirty="0">
                    <a:latin typeface="+mn-lt"/>
                  </a:rPr>
                  <a:t>c </a:t>
                </a:r>
                <a:r>
                  <a:rPr lang="en-US" sz="1600" dirty="0">
                    <a:latin typeface="+mn-lt"/>
                  </a:rPr>
                  <a:t>at time </a:t>
                </a:r>
                <a:r>
                  <a:rPr lang="en-US" sz="1600" i="1" dirty="0">
                    <a:latin typeface="+mn-lt"/>
                  </a:rPr>
                  <a:t>t</a:t>
                </a:r>
                <a:r>
                  <a:rPr lang="en-US" sz="1600" dirty="0">
                    <a:latin typeface="+mn-lt"/>
                  </a:rPr>
                  <a:t>.</a:t>
                </a:r>
              </a:p>
              <a:p>
                <a:endParaRPr lang="en-US" sz="1600" dirty="0">
                  <a:latin typeface="+mn-lt"/>
                </a:endParaRPr>
              </a:p>
              <a:p>
                <a:r>
                  <a:rPr lang="en-US" sz="1600" dirty="0">
                    <a:latin typeface="+mn-lt"/>
                  </a:rPr>
                  <a:t>In theory,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𝑖𝑡</m:t>
                        </m:r>
                      </m:sub>
                    </m:sSub>
                    <m:r>
                      <a:rPr lang="en-US" sz="1600" i="1">
                        <a:latin typeface="Cambria Math" panose="02040503050406030204" pitchFamily="18" charset="0"/>
                      </a:rPr>
                      <m:t>,</m:t>
                    </m:r>
                  </m:oMath>
                </a14:m>
                <a:r>
                  <a:rPr lang="en-US" sz="1600" dirty="0">
                    <a:latin typeface="+mn-lt"/>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oMath>
                </a14:m>
                <a:r>
                  <a:rPr lang="en-US" sz="1600" dirty="0">
                    <a:latin typeface="+mn-lt"/>
                  </a:rPr>
                  <a:t> should capture everything about students’ background that predicts current achievement. </a:t>
                </a:r>
              </a:p>
              <a:p>
                <a:endParaRPr lang="en-US" sz="1600" dirty="0">
                  <a:latin typeface="+mn-lt"/>
                </a:endParaRPr>
              </a:p>
              <a:p>
                <a:r>
                  <a:rPr lang="en-US" sz="1600" dirty="0">
                    <a:latin typeface="+mn-lt"/>
                  </a:rPr>
                  <a:t>(Part of) what’s left over in the residual is thought of as the teacher (or class) effect. </a:t>
                </a:r>
                <a:br>
                  <a:rPr lang="en-US" sz="1600" dirty="0">
                    <a:latin typeface="+mn-lt"/>
                  </a:rPr>
                </a:br>
                <a:endParaRPr lang="en-US" sz="1600" dirty="0">
                  <a:latin typeface="+mn-lt"/>
                </a:endParaRPr>
              </a:p>
              <a:p>
                <a:pPr lvl="1"/>
                <a:r>
                  <a:rPr lang="en-US" dirty="0">
                    <a:latin typeface="+mn-lt"/>
                  </a:rPr>
                  <a:t>The residual can decomposed into an effect of the teacher,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m:t>
                        </m:r>
                      </m:sub>
                    </m:sSub>
                  </m:oMath>
                </a14:m>
                <a:r>
                  <a:rPr lang="en-US" dirty="0">
                    <a:latin typeface="+mn-lt"/>
                  </a:rPr>
                  <a:t>, the class,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𝑗𝑐𝑡</m:t>
                        </m:r>
                      </m:sub>
                    </m:sSub>
                  </m:oMath>
                </a14:m>
                <a:r>
                  <a:rPr lang="en-US" dirty="0">
                    <a:latin typeface="+mn-lt"/>
                  </a:rPr>
                  <a:t>, and the student,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𝜀</m:t>
                        </m:r>
                      </m:e>
                      <m:sub>
                        <m:r>
                          <a:rPr lang="en-US" i="1">
                            <a:latin typeface="Cambria Math" panose="02040503050406030204" pitchFamily="18" charset="0"/>
                          </a:rPr>
                          <m:t>𝑖𝑡</m:t>
                        </m:r>
                        <m:r>
                          <a:rPr lang="en-US" i="1">
                            <a:latin typeface="Cambria Math" panose="02040503050406030204" pitchFamily="18" charset="0"/>
                          </a:rPr>
                          <m:t> </m:t>
                        </m:r>
                      </m:sub>
                    </m:sSub>
                  </m:oMath>
                </a14:m>
                <a:endParaRPr lang="en-US" dirty="0">
                  <a:latin typeface="+mn-lt"/>
                </a:endParaRPr>
              </a:p>
              <a:p>
                <a:pPr lvl="1"/>
                <a:r>
                  <a:rPr lang="en-US" dirty="0">
                    <a:latin typeface="+mn-lt"/>
                  </a:rPr>
                  <a:t>Note: Classroom effects only can be modeled if teachers have more than one class, either in the same year or over multiple years. So, could also stick just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𝑡</m:t>
                        </m:r>
                      </m:sub>
                    </m:sSub>
                    <m:r>
                      <a:rPr lang="en-US" i="1">
                        <a:latin typeface="Cambria Math" panose="02040503050406030204" pitchFamily="18" charset="0"/>
                      </a:rPr>
                      <m:t> </m:t>
                    </m:r>
                  </m:oMath>
                </a14:m>
                <a:r>
                  <a:rPr lang="en-US" dirty="0">
                    <a:latin typeface="+mn-lt"/>
                  </a:rPr>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𝜀</m:t>
                        </m:r>
                      </m:e>
                      <m:sub>
                        <m:r>
                          <a:rPr lang="en-US" i="1">
                            <a:latin typeface="Cambria Math" panose="02040503050406030204" pitchFamily="18" charset="0"/>
                          </a:rPr>
                          <m:t>𝑖𝑡</m:t>
                        </m:r>
                        <m:r>
                          <a:rPr lang="en-US" i="1">
                            <a:latin typeface="Cambria Math" panose="02040503050406030204" pitchFamily="18" charset="0"/>
                          </a:rPr>
                          <m:t> </m:t>
                        </m:r>
                      </m:sub>
                    </m:sSub>
                  </m:oMath>
                </a14:m>
                <a:r>
                  <a:rPr lang="en-US" dirty="0">
                    <a:latin typeface="+mn-lt"/>
                  </a:rPr>
                  <a:t>.</a:t>
                </a:r>
              </a:p>
            </p:txBody>
          </p:sp>
        </mc:Choice>
        <mc:Fallback xmlns="">
          <p:sp>
            <p:nvSpPr>
              <p:cNvPr id="3" name="Content Placeholder 2"/>
              <p:cNvSpPr>
                <a:spLocks noGrp="1" noRot="1" noChangeAspect="1" noMove="1" noResize="1" noEditPoints="1" noAdjustHandles="1" noChangeArrowheads="1" noChangeShapeType="1" noTextEdit="1"/>
              </p:cNvSpPr>
              <p:nvPr>
                <p:ph sz="quarter" idx="4294967295"/>
              </p:nvPr>
            </p:nvSpPr>
            <p:spPr>
              <a:xfrm>
                <a:off x="452120" y="1472184"/>
                <a:ext cx="10871200" cy="4495800"/>
              </a:xfrm>
              <a:blipFill>
                <a:blip r:embed="rId2"/>
                <a:stretch>
                  <a:fillRect/>
                </a:stretch>
              </a:blipFill>
            </p:spPr>
            <p:txBody>
              <a:bodyPr/>
              <a:lstStyle/>
              <a:p>
                <a:r>
                  <a:rPr lang="en-US">
                    <a:noFill/>
                  </a:rPr>
                  <a:t> </a:t>
                </a:r>
              </a:p>
            </p:txBody>
          </p:sp>
        </mc:Fallback>
      </mc:AlternateContent>
      <p:sp>
        <p:nvSpPr>
          <p:cNvPr id="4" name="TextBox 3"/>
          <p:cNvSpPr txBox="1"/>
          <p:nvPr/>
        </p:nvSpPr>
        <p:spPr>
          <a:xfrm>
            <a:off x="1949196" y="5785212"/>
            <a:ext cx="9046464" cy="830997"/>
          </a:xfrm>
          <a:prstGeom prst="rect">
            <a:avLst/>
          </a:prstGeom>
          <a:noFill/>
        </p:spPr>
        <p:txBody>
          <a:bodyPr wrap="square" rtlCol="0">
            <a:spAutoFit/>
          </a:bodyPr>
          <a:lstStyle/>
          <a:p>
            <a:pPr algn="ctr"/>
            <a:r>
              <a:rPr lang="en-US" sz="1600" b="1" dirty="0">
                <a:latin typeface="+mj-lt"/>
              </a:rPr>
              <a:t>This looks very similar to our plain-ole-vanilla multivariate regression with controls. Two differences: </a:t>
            </a:r>
            <a:br>
              <a:rPr lang="en-US" sz="1600" b="1" dirty="0">
                <a:latin typeface="+mj-lt"/>
              </a:rPr>
            </a:br>
            <a:r>
              <a:rPr lang="en-US" sz="1600" b="1" dirty="0">
                <a:latin typeface="+mj-lt"/>
              </a:rPr>
              <a:t>(1) outcome measure is a difference, and </a:t>
            </a:r>
            <a:br>
              <a:rPr lang="en-US" sz="1600" b="1" dirty="0">
                <a:latin typeface="+mj-lt"/>
              </a:rPr>
            </a:br>
            <a:r>
              <a:rPr lang="en-US" sz="1600" b="1" dirty="0">
                <a:latin typeface="+mj-lt"/>
              </a:rPr>
              <a:t>(2) error term is decomposed into multiple parts.</a:t>
            </a:r>
          </a:p>
        </p:txBody>
      </p:sp>
    </p:spTree>
    <p:extLst>
      <p:ext uri="{BB962C8B-B14F-4D97-AF65-F5344CB8AC3E}">
        <p14:creationId xmlns:p14="http://schemas.microsoft.com/office/powerpoint/2010/main" val="3847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7D59E-7802-C831-8E15-93D0C30424AD}"/>
              </a:ext>
            </a:extLst>
          </p:cNvPr>
          <p:cNvPicPr>
            <a:picLocks noChangeAspect="1"/>
          </p:cNvPicPr>
          <p:nvPr/>
        </p:nvPicPr>
        <p:blipFill>
          <a:blip r:embed="rId2"/>
          <a:stretch>
            <a:fillRect/>
          </a:stretch>
        </p:blipFill>
        <p:spPr>
          <a:xfrm>
            <a:off x="2647188" y="129558"/>
            <a:ext cx="7760121" cy="6598884"/>
          </a:xfrm>
          <a:prstGeom prst="rect">
            <a:avLst/>
          </a:prstGeom>
        </p:spPr>
      </p:pic>
    </p:spTree>
    <p:extLst>
      <p:ext uri="{BB962C8B-B14F-4D97-AF65-F5344CB8AC3E}">
        <p14:creationId xmlns:p14="http://schemas.microsoft.com/office/powerpoint/2010/main" val="34261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VAM 2: Quasi-gain or lagged-score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4294967295"/>
              </p:nvPr>
            </p:nvSpPr>
            <p:spPr>
              <a:xfrm>
                <a:off x="433832" y="1691640"/>
                <a:ext cx="10871200" cy="4495800"/>
              </a:xfrm>
            </p:spPr>
            <p:txBody>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sub>
                      </m:sSub>
                      <m:r>
                        <a:rPr lang="en-US" sz="1600" i="1">
                          <a:latin typeface="Cambria Math" panose="02040503050406030204" pitchFamily="18" charset="0"/>
                        </a:rPr>
                        <m:t>=</m:t>
                      </m:r>
                      <m:r>
                        <a:rPr lang="en-US" sz="1600" i="1">
                          <a:latin typeface="Cambria Math" panose="02040503050406030204" pitchFamily="18" charset="0"/>
                        </a:rPr>
                        <m:t>𝛼</m:t>
                      </m:r>
                      <m:r>
                        <a:rPr lang="en-US" sz="1600" i="1">
                          <a:latin typeface="Cambria Math" panose="02040503050406030204" pitchFamily="18" charset="0"/>
                        </a:rPr>
                        <m:t>+</m:t>
                      </m:r>
                      <m:r>
                        <a:rPr lang="en-US" sz="1600" i="1">
                          <a:latin typeface="Cambria Math" panose="02040503050406030204" pitchFamily="18" charset="0"/>
                        </a:rPr>
                        <m:t>𝜃</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𝑖𝑡</m:t>
                          </m:r>
                        </m:sub>
                      </m:sSub>
                      <m:r>
                        <a:rPr lang="en-US" sz="1600" i="1">
                          <a:latin typeface="Cambria Math" panose="02040503050406030204" pitchFamily="18" charset="0"/>
                        </a:rPr>
                        <m:t>𝛽</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r>
                        <a:rPr lang="en-US" sz="1600" i="1">
                          <a:latin typeface="Cambria Math" panose="02040503050406030204" pitchFamily="18" charset="0"/>
                        </a:rPr>
                        <m:t>𝛾</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𝜏</m:t>
                          </m:r>
                        </m:e>
                        <m:sub>
                          <m:r>
                            <a:rPr lang="en-US" sz="1600" i="1">
                              <a:latin typeface="Cambria Math" panose="02040503050406030204" pitchFamily="18" charset="0"/>
                            </a:rPr>
                            <m:t>𝑗</m:t>
                          </m:r>
                        </m:sub>
                      </m:s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𝜂</m:t>
                          </m:r>
                        </m:e>
                        <m:sub>
                          <m:r>
                            <a:rPr lang="en-US" sz="1600" i="1">
                              <a:latin typeface="Cambria Math" panose="02040503050406030204" pitchFamily="18" charset="0"/>
                            </a:rPr>
                            <m:t>𝑗𝑐𝑡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𝑖𝑡</m:t>
                          </m:r>
                          <m:r>
                            <a:rPr lang="en-US" sz="1600" i="1">
                              <a:latin typeface="Cambria Math" panose="02040503050406030204" pitchFamily="18" charset="0"/>
                            </a:rPr>
                            <m:t> </m:t>
                          </m:r>
                        </m:sub>
                      </m:sSub>
                      <m:r>
                        <a:rPr lang="en-US" sz="1600" i="1">
                          <a:latin typeface="Cambria Math" panose="02040503050406030204" pitchFamily="18" charset="0"/>
                        </a:rPr>
                        <m:t>)</m:t>
                      </m:r>
                    </m:oMath>
                  </m:oMathPara>
                </a14:m>
                <a:endParaRPr lang="en-US" sz="1600" dirty="0">
                  <a:latin typeface="+mn-lt"/>
                </a:endParaRPr>
              </a:p>
              <a:p>
                <a:pPr lvl="0"/>
                <a:endParaRPr lang="en-US" sz="1600" dirty="0">
                  <a:latin typeface="+mn-lt"/>
                </a:endParaRPr>
              </a:p>
              <a:p>
                <a:pPr lvl="0"/>
                <a:br>
                  <a:rPr lang="en-US" sz="1600" dirty="0">
                    <a:latin typeface="+mn-lt"/>
                  </a:rPr>
                </a:br>
                <a:r>
                  <a:rPr lang="en-US" sz="1600" dirty="0">
                    <a:latin typeface="+mn-lt"/>
                  </a:rPr>
                  <a:t>Move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oMath>
                </a14:m>
                <a:r>
                  <a:rPr lang="en-US" sz="1600" dirty="0">
                    <a:latin typeface="+mn-lt"/>
                  </a:rPr>
                  <a:t> from the left- to the right-hand side of the model</a:t>
                </a:r>
              </a:p>
              <a:p>
                <a:pPr lvl="0"/>
                <a:endParaRPr lang="en-US" sz="1600" dirty="0">
                  <a:latin typeface="+mn-lt"/>
                </a:endParaRPr>
              </a:p>
              <a:p>
                <a:pPr lvl="0"/>
                <a:r>
                  <a:rPr lang="en-US" sz="1600" dirty="0">
                    <a:latin typeface="+mn-lt"/>
                  </a:rPr>
                  <a:t>This allows the coefficient on prior achievement to take on a value other than one. </a:t>
                </a:r>
              </a:p>
              <a:p>
                <a:pPr lvl="1"/>
                <a:endParaRPr lang="en-US" dirty="0">
                  <a:latin typeface="+mn-lt"/>
                </a:endParaRPr>
              </a:p>
              <a:p>
                <a:pPr lvl="1"/>
                <a:r>
                  <a:rPr lang="en-US" dirty="0">
                    <a:latin typeface="+mn-lt"/>
                  </a:rPr>
                  <a:t>In the previous model, we </a:t>
                </a:r>
                <a:r>
                  <a:rPr lang="en-US" i="1" dirty="0">
                    <a:latin typeface="+mn-lt"/>
                  </a:rPr>
                  <a:t>assumed</a:t>
                </a:r>
                <a:r>
                  <a:rPr lang="en-US" dirty="0">
                    <a:latin typeface="+mn-lt"/>
                  </a:rPr>
                  <a:t> that the relationship between prior and current achievement was equal to one.  </a:t>
                </a:r>
              </a:p>
              <a:p>
                <a:endParaRPr lang="en-US" sz="1600" dirty="0">
                  <a:latin typeface="+mn-lt"/>
                </a:endParaRPr>
              </a:p>
              <a:p>
                <a:r>
                  <a:rPr lang="en-US" sz="1600" dirty="0">
                    <a:latin typeface="+mn-lt"/>
                  </a:rPr>
                  <a:t>The quasi-gain specification also allows us to include achievement on tests in other subjects – e.g., when estimating teachers’ value-added to students’ math test scores, we can control for prior-year math and reading test scores to account for omitted variables bias (more on this in a bit).</a:t>
                </a:r>
                <a:endParaRPr lang="en-US" sz="1300" dirty="0">
                  <a:latin typeface="+mn-lt"/>
                </a:endParaRPr>
              </a:p>
              <a:p>
                <a:endParaRPr lang="en-US" sz="2400" dirty="0">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4294967295"/>
              </p:nvPr>
            </p:nvSpPr>
            <p:spPr>
              <a:xfrm>
                <a:off x="433832" y="1691640"/>
                <a:ext cx="10871200" cy="4495800"/>
              </a:xfrm>
              <a:blipFill>
                <a:blip r:embed="rId2"/>
                <a:stretch>
                  <a:fillRect/>
                </a:stretch>
              </a:blipFill>
            </p:spPr>
            <p:txBody>
              <a:bodyPr/>
              <a:lstStyle/>
              <a:p>
                <a:r>
                  <a:rPr lang="en-US">
                    <a:noFill/>
                  </a:rPr>
                  <a:t> </a:t>
                </a:r>
              </a:p>
            </p:txBody>
          </p:sp>
        </mc:Fallback>
      </mc:AlternateContent>
      <p:sp>
        <p:nvSpPr>
          <p:cNvPr id="4" name="TextBox 3"/>
          <p:cNvSpPr txBox="1"/>
          <p:nvPr/>
        </p:nvSpPr>
        <p:spPr>
          <a:xfrm>
            <a:off x="2555748" y="5830669"/>
            <a:ext cx="7315200" cy="307777"/>
          </a:xfrm>
          <a:prstGeom prst="rect">
            <a:avLst/>
          </a:prstGeom>
          <a:noFill/>
        </p:spPr>
        <p:txBody>
          <a:bodyPr wrap="square" rtlCol="0">
            <a:spAutoFit/>
          </a:bodyPr>
          <a:lstStyle/>
          <a:p>
            <a:r>
              <a:rPr lang="en-US" b="1" dirty="0">
                <a:latin typeface="+mj-lt"/>
              </a:rPr>
              <a:t>This looks even more like plain-ole-vanilla multivariate regression with controls.</a:t>
            </a:r>
          </a:p>
        </p:txBody>
      </p:sp>
    </p:spTree>
    <p:extLst>
      <p:ext uri="{BB962C8B-B14F-4D97-AF65-F5344CB8AC3E}">
        <p14:creationId xmlns:p14="http://schemas.microsoft.com/office/powerpoint/2010/main" val="7441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The statistical model in pictures</a:t>
            </a:r>
          </a:p>
        </p:txBody>
      </p:sp>
      <p:graphicFrame>
        <p:nvGraphicFramePr>
          <p:cNvPr id="4" name="Chart 3"/>
          <p:cNvGraphicFramePr>
            <a:graphicFrameLocks noChangeAspect="1"/>
          </p:cNvGraphicFramePr>
          <p:nvPr>
            <p:extLst>
              <p:ext uri="{D42A27DB-BD31-4B8C-83A1-F6EECF244321}">
                <p14:modId xmlns:p14="http://schemas.microsoft.com/office/powerpoint/2010/main" val="299904705"/>
              </p:ext>
            </p:extLst>
          </p:nvPr>
        </p:nvGraphicFramePr>
        <p:xfrm>
          <a:off x="3718561" y="2745187"/>
          <a:ext cx="4210049" cy="2971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12"/>
          <p:cNvSpPr txBox="1">
            <a:spLocks noChangeArrowheads="1"/>
          </p:cNvSpPr>
          <p:nvPr/>
        </p:nvSpPr>
        <p:spPr bwMode="auto">
          <a:xfrm>
            <a:off x="1828800" y="1491669"/>
            <a:ext cx="8763000" cy="2462213"/>
          </a:xfrm>
          <a:prstGeom prst="rect">
            <a:avLst/>
          </a:prstGeom>
          <a:noFill/>
          <a:ln w="9525">
            <a:noFill/>
            <a:miter lim="800000"/>
            <a:headEnd/>
            <a:tailEnd/>
          </a:ln>
        </p:spPr>
        <p:txBody>
          <a:bodyPr wrap="square">
            <a:spAutoFit/>
          </a:bodyPr>
          <a:lstStyle/>
          <a:p>
            <a:pPr defTabSz="273050">
              <a:spcAft>
                <a:spcPts val="600"/>
              </a:spcAft>
            </a:pPr>
            <a:r>
              <a:rPr lang="en-US" sz="1600" dirty="0">
                <a:latin typeface="+mn-lt"/>
              </a:rPr>
              <a:t>Step 1:  Predict the test score growth of each student, based on factors beyond the teacher’s control (e.g., the student’s prior achievement, student characteristics, and peer characteristics). </a:t>
            </a:r>
          </a:p>
          <a:p>
            <a:pPr defTabSz="273050">
              <a:spcAft>
                <a:spcPts val="600"/>
              </a:spcAft>
            </a:pPr>
            <a:r>
              <a:rPr lang="en-US" sz="1600" dirty="0">
                <a:solidFill>
                  <a:schemeClr val="bg1"/>
                </a:solidFill>
                <a:latin typeface="+mn-lt"/>
              </a:rPr>
              <a:t>Step 2:  Calculate actual test score growth for each student (i.e., this year’s standardized test score minus last year’s standardized test score).</a:t>
            </a:r>
          </a:p>
          <a:p>
            <a:pPr defTabSz="273050"/>
            <a:r>
              <a:rPr lang="en-US" sz="1600" dirty="0">
                <a:solidFill>
                  <a:schemeClr val="bg1"/>
                </a:solidFill>
                <a:latin typeface="+mn-lt"/>
              </a:rPr>
              <a:t>Step 3:  Calculate the difference between actual and predicted test score growth for each student. This difference estimates the teacher’s contribution to each student’s test score growth.  The average difference across all of a teacher’s students is an estimate of the teacher’s effect on student test score. </a:t>
            </a:r>
            <a:r>
              <a:rPr lang="en-US" sz="1600" dirty="0">
                <a:latin typeface="+mn-lt"/>
              </a:rPr>
              <a:t>  </a:t>
            </a:r>
          </a:p>
          <a:p>
            <a:pPr defTabSz="273050"/>
            <a:r>
              <a:rPr lang="en-US" sz="1600" dirty="0">
                <a:latin typeface="+mn-lt"/>
              </a:rPr>
              <a:t>            </a:t>
            </a:r>
          </a:p>
        </p:txBody>
      </p:sp>
      <p:sp>
        <p:nvSpPr>
          <p:cNvPr id="7" name="Right Brace 6"/>
          <p:cNvSpPr/>
          <p:nvPr/>
        </p:nvSpPr>
        <p:spPr>
          <a:xfrm>
            <a:off x="7090410" y="4444628"/>
            <a:ext cx="152400" cy="533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0" name="TextBox 9"/>
          <p:cNvSpPr txBox="1">
            <a:spLocks noChangeArrowheads="1"/>
          </p:cNvSpPr>
          <p:nvPr/>
        </p:nvSpPr>
        <p:spPr bwMode="auto">
          <a:xfrm>
            <a:off x="7166610" y="4405885"/>
            <a:ext cx="762000" cy="600075"/>
          </a:xfrm>
          <a:prstGeom prst="rect">
            <a:avLst/>
          </a:prstGeom>
          <a:noFill/>
          <a:ln w="9525">
            <a:noFill/>
            <a:miter lim="800000"/>
            <a:headEnd/>
            <a:tailEnd/>
          </a:ln>
        </p:spPr>
        <p:txBody>
          <a:bodyPr>
            <a:spAutoFit/>
          </a:bodyPr>
          <a:lstStyle/>
          <a:p>
            <a:pPr algn="ctr"/>
            <a:r>
              <a:rPr lang="en-US" sz="1100">
                <a:latin typeface="Calibri" pitchFamily="34" charset="0"/>
              </a:rPr>
              <a:t>1. Predicted </a:t>
            </a:r>
          </a:p>
          <a:p>
            <a:pPr algn="ctr"/>
            <a:r>
              <a:rPr lang="en-US" sz="1100">
                <a:latin typeface="Calibri" pitchFamily="34" charset="0"/>
              </a:rPr>
              <a:t>Growth</a:t>
            </a:r>
          </a:p>
        </p:txBody>
      </p:sp>
    </p:spTree>
    <p:extLst>
      <p:ext uri="{BB962C8B-B14F-4D97-AF65-F5344CB8AC3E}">
        <p14:creationId xmlns:p14="http://schemas.microsoft.com/office/powerpoint/2010/main" val="190331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statistical model in pictures</a:t>
            </a:r>
          </a:p>
        </p:txBody>
      </p:sp>
      <p:graphicFrame>
        <p:nvGraphicFramePr>
          <p:cNvPr id="4" name="Chart 3"/>
          <p:cNvGraphicFramePr>
            <a:graphicFrameLocks noChangeAspect="1"/>
          </p:cNvGraphicFramePr>
          <p:nvPr>
            <p:extLst>
              <p:ext uri="{D42A27DB-BD31-4B8C-83A1-F6EECF244321}">
                <p14:modId xmlns:p14="http://schemas.microsoft.com/office/powerpoint/2010/main" val="1525195303"/>
              </p:ext>
            </p:extLst>
          </p:nvPr>
        </p:nvGraphicFramePr>
        <p:xfrm>
          <a:off x="3512821" y="3227832"/>
          <a:ext cx="4210049" cy="29718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12"/>
          <p:cNvSpPr txBox="1">
            <a:spLocks noChangeArrowheads="1"/>
          </p:cNvSpPr>
          <p:nvPr/>
        </p:nvSpPr>
        <p:spPr bwMode="auto">
          <a:xfrm>
            <a:off x="1828800" y="1491669"/>
            <a:ext cx="8763000" cy="2462213"/>
          </a:xfrm>
          <a:prstGeom prst="rect">
            <a:avLst/>
          </a:prstGeom>
          <a:noFill/>
          <a:ln w="9525">
            <a:noFill/>
            <a:miter lim="800000"/>
            <a:headEnd/>
            <a:tailEnd/>
          </a:ln>
        </p:spPr>
        <p:txBody>
          <a:bodyPr wrap="square">
            <a:spAutoFit/>
          </a:bodyPr>
          <a:lstStyle/>
          <a:p>
            <a:pPr defTabSz="273050">
              <a:spcAft>
                <a:spcPts val="600"/>
              </a:spcAft>
            </a:pPr>
            <a:r>
              <a:rPr lang="en-US" sz="1600" dirty="0">
                <a:solidFill>
                  <a:schemeClr val="bg1">
                    <a:lumMod val="75000"/>
                  </a:schemeClr>
                </a:solidFill>
                <a:latin typeface="+mn-lt"/>
              </a:rPr>
              <a:t>Step 1:  Predict the test score growth of each student, based on factors beyond the teacher’s control (i.e., the student’s prior achievement, student characteristics, and peer characteristics). </a:t>
            </a:r>
          </a:p>
          <a:p>
            <a:pPr defTabSz="273050">
              <a:spcAft>
                <a:spcPts val="600"/>
              </a:spcAft>
            </a:pPr>
            <a:r>
              <a:rPr lang="en-US" sz="1600" dirty="0">
                <a:latin typeface="+mn-lt"/>
              </a:rPr>
              <a:t>Step 2:  Calculate actual test score growth for each student (i.e., this year’s standardized test score minus last year’s standardized test score).</a:t>
            </a:r>
          </a:p>
          <a:p>
            <a:pPr defTabSz="273050"/>
            <a:r>
              <a:rPr lang="en-US" sz="1600" dirty="0">
                <a:solidFill>
                  <a:schemeClr val="bg1"/>
                </a:solidFill>
                <a:latin typeface="+mn-lt"/>
              </a:rPr>
              <a:t>Step 3:  Calculate the difference between actual and predicted test score growth for each student. This difference estimates the teacher’s contribution to each student’s test score growth.  The average difference across all of a teacher’s students is an estimate of the teacher’s effect on student test score.   </a:t>
            </a:r>
          </a:p>
          <a:p>
            <a:pPr defTabSz="273050"/>
            <a:r>
              <a:rPr lang="en-US" sz="1600" dirty="0">
                <a:latin typeface="+mn-lt"/>
              </a:rPr>
              <a:t>            </a:t>
            </a:r>
          </a:p>
        </p:txBody>
      </p:sp>
      <p:sp>
        <p:nvSpPr>
          <p:cNvPr id="6" name="Right Brace 5"/>
          <p:cNvSpPr/>
          <p:nvPr/>
        </p:nvSpPr>
        <p:spPr>
          <a:xfrm>
            <a:off x="7627620" y="4294632"/>
            <a:ext cx="304800" cy="1143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Right Brace 6"/>
          <p:cNvSpPr/>
          <p:nvPr/>
        </p:nvSpPr>
        <p:spPr>
          <a:xfrm>
            <a:off x="7018020" y="4892684"/>
            <a:ext cx="152400" cy="533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TextBox 8"/>
          <p:cNvSpPr txBox="1">
            <a:spLocks noChangeArrowheads="1"/>
          </p:cNvSpPr>
          <p:nvPr/>
        </p:nvSpPr>
        <p:spPr bwMode="auto">
          <a:xfrm>
            <a:off x="7932420" y="4675633"/>
            <a:ext cx="685800" cy="430213"/>
          </a:xfrm>
          <a:prstGeom prst="rect">
            <a:avLst/>
          </a:prstGeom>
          <a:noFill/>
          <a:ln w="9525">
            <a:noFill/>
            <a:miter lim="800000"/>
            <a:headEnd/>
            <a:tailEnd/>
          </a:ln>
        </p:spPr>
        <p:txBody>
          <a:bodyPr>
            <a:spAutoFit/>
          </a:bodyPr>
          <a:lstStyle/>
          <a:p>
            <a:pPr algn="ctr"/>
            <a:r>
              <a:rPr lang="en-US" sz="1100">
                <a:latin typeface="Calibri" pitchFamily="34" charset="0"/>
              </a:rPr>
              <a:t>2. Actual </a:t>
            </a:r>
          </a:p>
          <a:p>
            <a:pPr algn="ctr"/>
            <a:r>
              <a:rPr lang="en-US" sz="1100">
                <a:latin typeface="Calibri" pitchFamily="34" charset="0"/>
              </a:rPr>
              <a:t>Growth</a:t>
            </a:r>
          </a:p>
        </p:txBody>
      </p:sp>
      <p:sp>
        <p:nvSpPr>
          <p:cNvPr id="10" name="TextBox 9"/>
          <p:cNvSpPr txBox="1">
            <a:spLocks noChangeArrowheads="1"/>
          </p:cNvSpPr>
          <p:nvPr/>
        </p:nvSpPr>
        <p:spPr bwMode="auto">
          <a:xfrm>
            <a:off x="7094220" y="4904233"/>
            <a:ext cx="762000" cy="600075"/>
          </a:xfrm>
          <a:prstGeom prst="rect">
            <a:avLst/>
          </a:prstGeom>
          <a:noFill/>
          <a:ln w="9525">
            <a:noFill/>
            <a:miter lim="800000"/>
            <a:headEnd/>
            <a:tailEnd/>
          </a:ln>
        </p:spPr>
        <p:txBody>
          <a:bodyPr>
            <a:spAutoFit/>
          </a:bodyPr>
          <a:lstStyle/>
          <a:p>
            <a:pPr algn="ctr"/>
            <a:r>
              <a:rPr lang="en-US" sz="1100">
                <a:latin typeface="Calibri" pitchFamily="34" charset="0"/>
              </a:rPr>
              <a:t>1. Predicted </a:t>
            </a:r>
          </a:p>
          <a:p>
            <a:pPr algn="ctr"/>
            <a:r>
              <a:rPr lang="en-US" sz="1100">
                <a:latin typeface="Calibri" pitchFamily="34" charset="0"/>
              </a:rPr>
              <a:t>Growth</a:t>
            </a:r>
          </a:p>
        </p:txBody>
      </p:sp>
    </p:spTree>
    <p:extLst>
      <p:ext uri="{BB962C8B-B14F-4D97-AF65-F5344CB8AC3E}">
        <p14:creationId xmlns:p14="http://schemas.microsoft.com/office/powerpoint/2010/main" val="214428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icture 293"/>
          <p:cNvPicPr>
            <a:picLocks noChangeAspect="1"/>
          </p:cNvPicPr>
          <p:nvPr/>
        </p:nvPicPr>
        <p:blipFill>
          <a:blip r:embed="rId3"/>
          <a:stretch>
            <a:fillRect/>
          </a:stretch>
        </p:blipFill>
        <p:spPr>
          <a:xfrm>
            <a:off x="2310003" y="1549908"/>
            <a:ext cx="7443216" cy="5413248"/>
          </a:xfrm>
          <a:prstGeom prst="rect">
            <a:avLst/>
          </a:prstGeom>
        </p:spPr>
      </p:pic>
      <p:cxnSp>
        <p:nvCxnSpPr>
          <p:cNvPr id="7" name="Straight Connector 6"/>
          <p:cNvCxnSpPr/>
          <p:nvPr/>
        </p:nvCxnSpPr>
        <p:spPr>
          <a:xfrm>
            <a:off x="4128516" y="4245989"/>
            <a:ext cx="0" cy="53340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a:off x="5065776" y="3488561"/>
            <a:ext cx="0" cy="812569"/>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57800" y="2888105"/>
            <a:ext cx="0" cy="137160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51348" y="3569333"/>
            <a:ext cx="0" cy="54864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15684" y="3209544"/>
            <a:ext cx="0" cy="27432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81800" y="2901821"/>
            <a:ext cx="0" cy="60960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48600" y="2216021"/>
            <a:ext cx="0" cy="83820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220200" y="2025521"/>
            <a:ext cx="0" cy="342900"/>
          </a:xfrm>
          <a:prstGeom prst="line">
            <a:avLst/>
          </a:prstGeom>
          <a:ln w="19050">
            <a:solidFill>
              <a:srgbClr val="A4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47260" y="4340352"/>
            <a:ext cx="0" cy="11430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953000" y="4425821"/>
            <a:ext cx="0" cy="83820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12692" y="4908930"/>
            <a:ext cx="0" cy="679579"/>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29000" y="5079492"/>
            <a:ext cx="0" cy="19050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81600" y="4301130"/>
            <a:ext cx="0" cy="75995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867400" y="4044822"/>
            <a:ext cx="0" cy="597159"/>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400800" y="3740021"/>
            <a:ext cx="0" cy="54864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880860" y="3522773"/>
            <a:ext cx="0" cy="54864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086600" y="3419981"/>
            <a:ext cx="0" cy="674292"/>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71004" y="3410838"/>
            <a:ext cx="0" cy="235753"/>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7847046" y="3054221"/>
            <a:ext cx="1555" cy="615508"/>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a:off x="6209523" y="3752772"/>
            <a:ext cx="9332" cy="191434"/>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3733800" y="4578221"/>
            <a:ext cx="0" cy="381000"/>
          </a:xfrm>
          <a:prstGeom prst="line">
            <a:avLst/>
          </a:prstGeom>
          <a:ln w="1905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p:txBody>
          <a:bodyPr/>
          <a:lstStyle/>
          <a:p>
            <a:r>
              <a:rPr lang="en-US" dirty="0"/>
              <a:t>Another way to look at it</a:t>
            </a:r>
          </a:p>
        </p:txBody>
      </p:sp>
      <p:sp>
        <p:nvSpPr>
          <p:cNvPr id="4" name="TextBox 3">
            <a:extLst>
              <a:ext uri="{FF2B5EF4-FFF2-40B4-BE49-F238E27FC236}">
                <a16:creationId xmlns:a16="http://schemas.microsoft.com/office/drawing/2014/main" id="{D393B27A-A03E-E64C-9368-E3EA5D545700}"/>
              </a:ext>
            </a:extLst>
          </p:cNvPr>
          <p:cNvSpPr txBox="1"/>
          <p:nvPr/>
        </p:nvSpPr>
        <p:spPr>
          <a:xfrm>
            <a:off x="3429000" y="1600200"/>
            <a:ext cx="3200400" cy="523220"/>
          </a:xfrm>
          <a:prstGeom prst="rect">
            <a:avLst/>
          </a:prstGeom>
          <a:noFill/>
        </p:spPr>
        <p:txBody>
          <a:bodyPr wrap="square" rtlCol="0">
            <a:spAutoFit/>
          </a:bodyPr>
          <a:lstStyle/>
          <a:p>
            <a:r>
              <a:rPr lang="en-US" dirty="0">
                <a:latin typeface="+mj-lt"/>
              </a:rPr>
              <a:t>Note: Each dot is a student in one of two teachers’ classrooms.</a:t>
            </a:r>
          </a:p>
        </p:txBody>
      </p:sp>
    </p:spTree>
    <p:extLst>
      <p:ext uri="{BB962C8B-B14F-4D97-AF65-F5344CB8AC3E}">
        <p14:creationId xmlns:p14="http://schemas.microsoft.com/office/powerpoint/2010/main" val="16963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AA9A6-3C51-794E-AB2F-3C4F8D593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C3C07-ECB4-8FA7-7BB1-91548AE9F871}"/>
              </a:ext>
            </a:extLst>
          </p:cNvPr>
          <p:cNvSpPr>
            <a:spLocks noGrp="1"/>
          </p:cNvSpPr>
          <p:nvPr>
            <p:ph type="ctrTitle"/>
          </p:nvPr>
        </p:nvSpPr>
        <p:spPr/>
        <p:txBody>
          <a:bodyPr/>
          <a:lstStyle/>
          <a:p>
            <a:r>
              <a:rPr lang="en-US" dirty="0"/>
              <a:t>Looks familiar?</a:t>
            </a:r>
          </a:p>
        </p:txBody>
      </p:sp>
      <p:pic>
        <p:nvPicPr>
          <p:cNvPr id="5" name="Picture 4">
            <a:extLst>
              <a:ext uri="{FF2B5EF4-FFF2-40B4-BE49-F238E27FC236}">
                <a16:creationId xmlns:a16="http://schemas.microsoft.com/office/drawing/2014/main" id="{7F45955B-516A-D0D4-4EBF-8C97156B17C1}"/>
              </a:ext>
            </a:extLst>
          </p:cNvPr>
          <p:cNvPicPr>
            <a:picLocks noChangeAspect="1"/>
          </p:cNvPicPr>
          <p:nvPr/>
        </p:nvPicPr>
        <p:blipFill>
          <a:blip r:embed="rId3"/>
          <a:stretch>
            <a:fillRect/>
          </a:stretch>
        </p:blipFill>
        <p:spPr>
          <a:xfrm>
            <a:off x="1267027" y="1346621"/>
            <a:ext cx="9657945" cy="5184635"/>
          </a:xfrm>
          <a:prstGeom prst="rect">
            <a:avLst/>
          </a:prstGeom>
        </p:spPr>
      </p:pic>
    </p:spTree>
    <p:extLst>
      <p:ext uri="{BB962C8B-B14F-4D97-AF65-F5344CB8AC3E}">
        <p14:creationId xmlns:p14="http://schemas.microsoft.com/office/powerpoint/2010/main" val="189983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Looking across more teachers…</a:t>
            </a:r>
          </a:p>
        </p:txBody>
      </p:sp>
      <p:pic>
        <p:nvPicPr>
          <p:cNvPr id="4" name="Content Placeholder 4" descr="ChangeScoreByTID.tif"/>
          <p:cNvPicPr>
            <a:picLocks noChangeAspect="1"/>
          </p:cNvPicPr>
          <p:nvPr/>
        </p:nvPicPr>
        <p:blipFill>
          <a:blip r:embed="rId2">
            <a:extLst>
              <a:ext uri="{28A0092B-C50C-407E-A947-70E740481C1C}">
                <a14:useLocalDpi xmlns:a14="http://schemas.microsoft.com/office/drawing/2010/main" val="0"/>
              </a:ext>
            </a:extLst>
          </a:blip>
          <a:srcRect l="-7674" r="-7674"/>
          <a:stretch>
            <a:fillRect/>
          </a:stretch>
        </p:blipFill>
        <p:spPr bwMode="auto">
          <a:xfrm>
            <a:off x="2403348" y="1600200"/>
            <a:ext cx="7620000" cy="4800600"/>
          </a:xfrm>
          <a:prstGeom prst="rect">
            <a:avLst/>
          </a:prstGeom>
          <a:noFill/>
          <a:ln w="9525">
            <a:noFill/>
            <a:miter lim="800000"/>
            <a:headEnd/>
            <a:tailEnd/>
          </a:ln>
        </p:spPr>
      </p:pic>
      <p:sp>
        <p:nvSpPr>
          <p:cNvPr id="3" name="TextBox 2"/>
          <p:cNvSpPr txBox="1"/>
          <p:nvPr/>
        </p:nvSpPr>
        <p:spPr>
          <a:xfrm>
            <a:off x="1752600" y="2209800"/>
            <a:ext cx="2819400" cy="738664"/>
          </a:xfrm>
          <a:prstGeom prst="rect">
            <a:avLst/>
          </a:prstGeom>
          <a:solidFill>
            <a:schemeClr val="bg1"/>
          </a:solidFill>
          <a:ln w="38100">
            <a:solidFill>
              <a:srgbClr val="A93E31"/>
            </a:solidFill>
          </a:ln>
        </p:spPr>
        <p:txBody>
          <a:bodyPr wrap="square" rtlCol="0">
            <a:spAutoFit/>
          </a:bodyPr>
          <a:lstStyle/>
          <a:p>
            <a:r>
              <a:rPr lang="en-US" dirty="0">
                <a:latin typeface="+mj-lt"/>
              </a:rPr>
              <a:t>Which teacher would you prefer your kids, nieces/nephews to have? Why?</a:t>
            </a:r>
          </a:p>
        </p:txBody>
      </p:sp>
    </p:spTree>
    <p:extLst>
      <p:ext uri="{BB962C8B-B14F-4D97-AF65-F5344CB8AC3E}">
        <p14:creationId xmlns:p14="http://schemas.microsoft.com/office/powerpoint/2010/main" val="2081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76FD1-189A-8482-7018-3ED500572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D759C-EB1A-FF4D-9D7F-BB4B64684983}"/>
              </a:ext>
            </a:extLst>
          </p:cNvPr>
          <p:cNvSpPr>
            <a:spLocks noGrp="1"/>
          </p:cNvSpPr>
          <p:nvPr>
            <p:ph type="ctrTitle"/>
          </p:nvPr>
        </p:nvSpPr>
        <p:spPr/>
        <p:txBody>
          <a:bodyPr/>
          <a:lstStyle/>
          <a:p>
            <a:r>
              <a:rPr lang="en-US" dirty="0"/>
              <a:t>Estimating the teacher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32A191-67C1-530C-5269-5008D44867A8}"/>
                  </a:ext>
                </a:extLst>
              </p:cNvPr>
              <p:cNvSpPr>
                <a:spLocks noGrp="1"/>
              </p:cNvSpPr>
              <p:nvPr>
                <p:ph sz="quarter" idx="4294967295"/>
              </p:nvPr>
            </p:nvSpPr>
            <p:spPr>
              <a:xfrm>
                <a:off x="886460" y="1586484"/>
                <a:ext cx="10871200" cy="4495800"/>
              </a:xfrm>
            </p:spPr>
            <p:txBody>
              <a:bodyPr/>
              <a:lstStyle/>
              <a:p>
                <a:r>
                  <a:rPr lang="en-US" sz="1600" dirty="0">
                    <a:latin typeface="+mn-lt"/>
                  </a:rPr>
                  <a:t>Whether we use the gain or quasi-gain model, our parameters of interest are in the residuals</a:t>
                </a:r>
              </a:p>
              <a:p>
                <a:endParaRPr lang="en-US" sz="1600" dirty="0">
                  <a:latin typeface="+mn-lt"/>
                </a:endParaRPr>
              </a:p>
              <a:p>
                <a:endParaRPr lang="en-US" sz="200" i="1" dirty="0">
                  <a:latin typeface="+mn-lt"/>
                </a:endParaRP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sub>
                      </m:sSub>
                      <m:r>
                        <a:rPr lang="en-US" sz="1600" i="1">
                          <a:latin typeface="Cambria Math" panose="02040503050406030204" pitchFamily="18" charset="0"/>
                        </a:rPr>
                        <m:t>=</m:t>
                      </m:r>
                      <m:r>
                        <a:rPr lang="en-US" sz="1600" i="1">
                          <a:latin typeface="Cambria Math" panose="02040503050406030204" pitchFamily="18" charset="0"/>
                        </a:rPr>
                        <m:t>𝛼</m:t>
                      </m:r>
                      <m:r>
                        <a:rPr lang="en-US" sz="1600" i="1">
                          <a:latin typeface="Cambria Math" panose="02040503050406030204" pitchFamily="18" charset="0"/>
                        </a:rPr>
                        <m:t>+</m:t>
                      </m:r>
                      <m:r>
                        <a:rPr lang="en-US" sz="1600" i="1">
                          <a:latin typeface="Cambria Math" panose="02040503050406030204" pitchFamily="18" charset="0"/>
                        </a:rPr>
                        <m:t>𝜃</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𝑖𝑡</m:t>
                          </m:r>
                        </m:sub>
                      </m:sSub>
                      <m:r>
                        <a:rPr lang="en-US" sz="1600" i="1">
                          <a:latin typeface="Cambria Math" panose="02040503050406030204" pitchFamily="18" charset="0"/>
                        </a:rPr>
                        <m:t>𝛽</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r>
                        <a:rPr lang="en-US" sz="1600" i="1">
                          <a:latin typeface="Cambria Math" panose="02040503050406030204" pitchFamily="18" charset="0"/>
                        </a:rPr>
                        <m:t>𝛾</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𝑖𝑡</m:t>
                          </m:r>
                          <m:r>
                            <a:rPr lang="en-US" sz="1600" i="1">
                              <a:latin typeface="Cambria Math" panose="02040503050406030204" pitchFamily="18" charset="0"/>
                            </a:rPr>
                            <m:t> </m:t>
                          </m:r>
                        </m:sub>
                      </m:sSub>
                    </m:oMath>
                  </m:oMathPara>
                </a14:m>
                <a:endParaRPr lang="en-US" sz="1600" dirty="0">
                  <a:latin typeface="+mn-lt"/>
                </a:endParaRPr>
              </a:p>
              <a:p>
                <a:endParaRPr lang="en-US" sz="1600" dirty="0">
                  <a:latin typeface="+mn-lt"/>
                </a:endParaRPr>
              </a:p>
              <a:p>
                <a:r>
                  <a:rPr lang="en-US" sz="1600" dirty="0">
                    <a:latin typeface="+mn-lt"/>
                  </a:rPr>
                  <a:t>Average </a:t>
                </a:r>
                <a:r>
                  <a:rPr lang="en-US" sz="1600" b="1" dirty="0">
                    <a:latin typeface="+mn-lt"/>
                  </a:rPr>
                  <a:t>student-level residual </a:t>
                </a:r>
                <a:r>
                  <a:rPr lang="en-US" sz="1600" dirty="0">
                    <a:latin typeface="+mn-lt"/>
                  </a:rPr>
                  <a:t>to the teacher level</a:t>
                </a:r>
              </a:p>
              <a:p>
                <a:pPr lvl="1"/>
                <a:r>
                  <a:rPr lang="en-US" dirty="0">
                    <a:latin typeface="+mn-lt"/>
                  </a:rPr>
                  <a:t>Computationally simple.</a:t>
                </a:r>
              </a:p>
              <a:p>
                <a:pPr lvl="1"/>
                <a:r>
                  <a:rPr lang="en-US" dirty="0">
                    <a:latin typeface="+mn-lt"/>
                  </a:rPr>
                  <a:t>Looks very similar to what we saw in last few slides.</a:t>
                </a:r>
              </a:p>
              <a:p>
                <a:pPr lvl="1"/>
                <a:endParaRPr lang="en-US" dirty="0">
                  <a:latin typeface="+mn-lt"/>
                </a:endParaRPr>
              </a:p>
              <a:p>
                <a:pPr lvl="1"/>
                <a:endParaRPr lang="en-US" dirty="0">
                  <a:latin typeface="+mn-lt"/>
                </a:endParaRPr>
              </a:p>
              <a:p>
                <a:pPr lvl="1"/>
                <a:endParaRPr lang="en-US" dirty="0">
                  <a:latin typeface="+mn-lt"/>
                </a:endParaRPr>
              </a:p>
              <a:p>
                <a:pPr lvl="1"/>
                <a:endParaRPr lang="en-US" dirty="0">
                  <a:latin typeface="+mn-lt"/>
                </a:endParaRPr>
              </a:p>
              <a:p>
                <a:endParaRPr lang="en-US" dirty="0">
                  <a:latin typeface="+mn-lt"/>
                </a:endParaRPr>
              </a:p>
            </p:txBody>
          </p:sp>
        </mc:Choice>
        <mc:Fallback xmlns="">
          <p:sp>
            <p:nvSpPr>
              <p:cNvPr id="3" name="Content Placeholder 2">
                <a:extLst>
                  <a:ext uri="{FF2B5EF4-FFF2-40B4-BE49-F238E27FC236}">
                    <a16:creationId xmlns:a16="http://schemas.microsoft.com/office/drawing/2014/main" id="{C032A191-67C1-530C-5269-5008D44867A8}"/>
                  </a:ext>
                </a:extLst>
              </p:cNvPr>
              <p:cNvSpPr>
                <a:spLocks noGrp="1" noRot="1" noChangeAspect="1" noMove="1" noResize="1" noEditPoints="1" noAdjustHandles="1" noChangeArrowheads="1" noChangeShapeType="1" noTextEdit="1"/>
              </p:cNvSpPr>
              <p:nvPr>
                <p:ph sz="quarter" idx="4294967295"/>
              </p:nvPr>
            </p:nvSpPr>
            <p:spPr>
              <a:xfrm>
                <a:off x="886460" y="1586484"/>
                <a:ext cx="10871200" cy="4495800"/>
              </a:xfrm>
              <a:blipFill>
                <a:blip r:embed="rId2"/>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C7DAF96-90E4-E12D-0076-8C3953F76D01}"/>
              </a:ext>
            </a:extLst>
          </p:cNvPr>
          <p:cNvSpPr/>
          <p:nvPr/>
        </p:nvSpPr>
        <p:spPr>
          <a:xfrm>
            <a:off x="6946392" y="2040636"/>
            <a:ext cx="487680" cy="487680"/>
          </a:xfrm>
          <a:prstGeom prst="rect">
            <a:avLst/>
          </a:prstGeom>
          <a:noFill/>
          <a:ln w="38100">
            <a:solidFill>
              <a:srgbClr val="A93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93E31"/>
              </a:solidFill>
            </a:endParaRPr>
          </a:p>
        </p:txBody>
      </p:sp>
    </p:spTree>
    <p:extLst>
      <p:ext uri="{BB962C8B-B14F-4D97-AF65-F5344CB8AC3E}">
        <p14:creationId xmlns:p14="http://schemas.microsoft.com/office/powerpoint/2010/main" val="28868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682AB-3C08-1995-84DB-01341BA5A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B90B8-CE73-FCF0-3873-D06BAF70742E}"/>
              </a:ext>
            </a:extLst>
          </p:cNvPr>
          <p:cNvSpPr>
            <a:spLocks noGrp="1"/>
          </p:cNvSpPr>
          <p:nvPr>
            <p:ph type="ctrTitle"/>
          </p:nvPr>
        </p:nvSpPr>
        <p:spPr/>
        <p:txBody>
          <a:bodyPr/>
          <a:lstStyle/>
          <a:p>
            <a:r>
              <a:rPr lang="en-US" dirty="0"/>
              <a:t>Estimating the teacher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8F1719-78BD-C001-172A-0459FB88CFA2}"/>
                  </a:ext>
                </a:extLst>
              </p:cNvPr>
              <p:cNvSpPr>
                <a:spLocks noGrp="1"/>
              </p:cNvSpPr>
              <p:nvPr>
                <p:ph sz="quarter" idx="4294967295"/>
              </p:nvPr>
            </p:nvSpPr>
            <p:spPr>
              <a:xfrm>
                <a:off x="886460" y="1586484"/>
                <a:ext cx="10871200" cy="4495800"/>
              </a:xfrm>
            </p:spPr>
            <p:txBody>
              <a:bodyPr/>
              <a:lstStyle/>
              <a:p>
                <a:r>
                  <a:rPr lang="en-US" sz="1600" dirty="0">
                    <a:latin typeface="+mn-lt"/>
                  </a:rPr>
                  <a:t>Whether we use the gain or quasi-gain model, our parameters of interest are in the residuals</a:t>
                </a:r>
              </a:p>
              <a:p>
                <a:endParaRPr lang="en-US" sz="1600" dirty="0">
                  <a:latin typeface="+mn-lt"/>
                </a:endParaRPr>
              </a:p>
              <a:p>
                <a:endParaRPr lang="en-US" sz="200" i="1" dirty="0">
                  <a:latin typeface="+mn-lt"/>
                </a:endParaRP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sub>
                      </m:sSub>
                      <m:r>
                        <a:rPr lang="en-US" sz="1600" i="1">
                          <a:latin typeface="Cambria Math" panose="02040503050406030204" pitchFamily="18" charset="0"/>
                        </a:rPr>
                        <m:t>=</m:t>
                      </m:r>
                      <m:r>
                        <a:rPr lang="en-US" sz="1600" i="1">
                          <a:latin typeface="Cambria Math" panose="02040503050406030204" pitchFamily="18" charset="0"/>
                        </a:rPr>
                        <m:t>𝛼</m:t>
                      </m:r>
                      <m:r>
                        <a:rPr lang="en-US" sz="1600" i="1">
                          <a:latin typeface="Cambria Math" panose="02040503050406030204" pitchFamily="18" charset="0"/>
                        </a:rPr>
                        <m:t>+</m:t>
                      </m:r>
                      <m:r>
                        <a:rPr lang="en-US" sz="1600" i="1">
                          <a:latin typeface="Cambria Math" panose="02040503050406030204" pitchFamily="18" charset="0"/>
                        </a:rPr>
                        <m:t>𝜃</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𝑖𝑡</m:t>
                          </m:r>
                        </m:sub>
                      </m:sSub>
                      <m:r>
                        <a:rPr lang="en-US" sz="1600" i="1">
                          <a:latin typeface="Cambria Math" panose="02040503050406030204" pitchFamily="18" charset="0"/>
                        </a:rPr>
                        <m:t>𝛽</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r>
                        <a:rPr lang="en-US" sz="1600" i="1">
                          <a:latin typeface="Cambria Math" panose="02040503050406030204" pitchFamily="18" charset="0"/>
                        </a:rPr>
                        <m:t>𝛾</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𝑖𝑡</m:t>
                          </m:r>
                          <m:r>
                            <a:rPr lang="en-US" sz="1600" i="1">
                              <a:latin typeface="Cambria Math" panose="02040503050406030204" pitchFamily="18" charset="0"/>
                            </a:rPr>
                            <m:t> </m:t>
                          </m:r>
                        </m:sub>
                      </m:sSub>
                    </m:oMath>
                  </m:oMathPara>
                </a14:m>
                <a:endParaRPr lang="en-US" sz="1600" dirty="0">
                  <a:latin typeface="+mn-lt"/>
                </a:endParaRPr>
              </a:p>
              <a:p>
                <a:endParaRPr lang="en-US" sz="1600" dirty="0">
                  <a:latin typeface="+mn-lt"/>
                </a:endParaRPr>
              </a:p>
              <a:p>
                <a:r>
                  <a:rPr lang="en-US" sz="1600" dirty="0">
                    <a:solidFill>
                      <a:schemeClr val="tx2"/>
                    </a:solidFill>
                    <a:latin typeface="+mn-lt"/>
                  </a:rPr>
                  <a:t>Average </a:t>
                </a:r>
                <a:r>
                  <a:rPr lang="en-US" sz="1600" b="1" dirty="0">
                    <a:solidFill>
                      <a:schemeClr val="tx2"/>
                    </a:solidFill>
                    <a:latin typeface="+mn-lt"/>
                  </a:rPr>
                  <a:t>student-level residual </a:t>
                </a:r>
                <a:r>
                  <a:rPr lang="en-US" sz="1600" dirty="0">
                    <a:solidFill>
                      <a:schemeClr val="tx2"/>
                    </a:solidFill>
                    <a:latin typeface="+mn-lt"/>
                  </a:rPr>
                  <a:t>to the teacher level</a:t>
                </a:r>
              </a:p>
              <a:p>
                <a:pPr lvl="1"/>
                <a:r>
                  <a:rPr lang="en-US" dirty="0">
                    <a:solidFill>
                      <a:schemeClr val="tx2"/>
                    </a:solidFill>
                    <a:latin typeface="+mn-lt"/>
                  </a:rPr>
                  <a:t>Computationally simple.</a:t>
                </a:r>
              </a:p>
              <a:p>
                <a:pPr lvl="1"/>
                <a:r>
                  <a:rPr lang="en-US" dirty="0">
                    <a:solidFill>
                      <a:schemeClr val="tx2"/>
                    </a:solidFill>
                    <a:latin typeface="+mn-lt"/>
                  </a:rPr>
                  <a:t>Looks very similar to what we saw in last few slides.</a:t>
                </a:r>
              </a:p>
              <a:p>
                <a:pPr lvl="1"/>
                <a:endParaRPr lang="en-US" dirty="0">
                  <a:latin typeface="+mn-lt"/>
                </a:endParaRPr>
              </a:p>
              <a:p>
                <a:r>
                  <a:rPr lang="en-US" sz="1600" dirty="0">
                    <a:latin typeface="+mn-lt"/>
                  </a:rPr>
                  <a:t>Include a </a:t>
                </a:r>
                <a:r>
                  <a:rPr lang="en-US" sz="1600" b="1" dirty="0">
                    <a:latin typeface="+mn-lt"/>
                  </a:rPr>
                  <a:t>teacher fixed effect</a:t>
                </a:r>
                <a:r>
                  <a:rPr lang="en-US" sz="1600" dirty="0">
                    <a:latin typeface="+mn-lt"/>
                  </a:rPr>
                  <a:t> in the model </a:t>
                </a:r>
                <a:br>
                  <a:rPr lang="en-US" sz="1600" dirty="0">
                    <a:latin typeface="+mn-lt"/>
                  </a:rPr>
                </a:br>
                <a:r>
                  <a:rPr lang="en-US" dirty="0">
                    <a:latin typeface="+mn-lt"/>
                  </a:rPr>
                  <a:t>Moves the teacher component out of the error term, just as we did when thinking about fixed effects (and a Latin America dummy!).</a:t>
                </a:r>
              </a:p>
              <a:p>
                <a:pPr lvl="1"/>
                <a:r>
                  <a:rPr lang="en-US" dirty="0">
                    <a:latin typeface="+mn-lt"/>
                  </a:rPr>
                  <a:t>This estimates the mean achievement of teacher </a:t>
                </a:r>
                <a:r>
                  <a:rPr lang="en-US" i="1" dirty="0">
                    <a:latin typeface="+mn-lt"/>
                  </a:rPr>
                  <a:t>j’</a:t>
                </a:r>
                <a:r>
                  <a:rPr lang="en-US" dirty="0">
                    <a:latin typeface="+mn-lt"/>
                  </a:rPr>
                  <a:t>s students, after controlling for other factors.</a:t>
                </a:r>
              </a:p>
              <a:p>
                <a:pPr lvl="1"/>
                <a:r>
                  <a:rPr lang="en-US" dirty="0">
                    <a:latin typeface="+mn-lt"/>
                  </a:rPr>
                  <a:t>Upside: This approach does not assume that teacher assignment is uncorrelated with factors that predict student outcomes.</a:t>
                </a:r>
              </a:p>
              <a:p>
                <a:pPr lvl="1"/>
                <a:endParaRPr lang="en-US" dirty="0">
                  <a:latin typeface="+mn-lt"/>
                </a:endParaRPr>
              </a:p>
              <a:p>
                <a:pPr lvl="1"/>
                <a:endParaRPr lang="en-US" dirty="0">
                  <a:latin typeface="+mn-lt"/>
                </a:endParaRPr>
              </a:p>
              <a:p>
                <a:pPr lvl="1"/>
                <a:endParaRPr lang="en-US" dirty="0">
                  <a:latin typeface="+mn-lt"/>
                </a:endParaRPr>
              </a:p>
              <a:p>
                <a:endParaRPr lang="en-US" dirty="0">
                  <a:latin typeface="+mn-lt"/>
                </a:endParaRPr>
              </a:p>
            </p:txBody>
          </p:sp>
        </mc:Choice>
        <mc:Fallback xmlns="">
          <p:sp>
            <p:nvSpPr>
              <p:cNvPr id="3" name="Content Placeholder 2">
                <a:extLst>
                  <a:ext uri="{FF2B5EF4-FFF2-40B4-BE49-F238E27FC236}">
                    <a16:creationId xmlns:a16="http://schemas.microsoft.com/office/drawing/2014/main" id="{828F1719-78BD-C001-172A-0459FB88CFA2}"/>
                  </a:ext>
                </a:extLst>
              </p:cNvPr>
              <p:cNvSpPr>
                <a:spLocks noGrp="1" noRot="1" noChangeAspect="1" noMove="1" noResize="1" noEditPoints="1" noAdjustHandles="1" noChangeArrowheads="1" noChangeShapeType="1" noTextEdit="1"/>
              </p:cNvSpPr>
              <p:nvPr>
                <p:ph sz="quarter" idx="4294967295"/>
              </p:nvPr>
            </p:nvSpPr>
            <p:spPr>
              <a:xfrm>
                <a:off x="886460" y="1586484"/>
                <a:ext cx="10871200" cy="4495800"/>
              </a:xfrm>
              <a:blipFill>
                <a:blip r:embed="rId2"/>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D2C14F5-E94D-7656-F52E-397D847E4930}"/>
              </a:ext>
            </a:extLst>
          </p:cNvPr>
          <p:cNvSpPr/>
          <p:nvPr/>
        </p:nvSpPr>
        <p:spPr>
          <a:xfrm>
            <a:off x="6946392" y="2040636"/>
            <a:ext cx="487680" cy="487680"/>
          </a:xfrm>
          <a:prstGeom prst="rect">
            <a:avLst/>
          </a:prstGeom>
          <a:noFill/>
          <a:ln w="38100">
            <a:solidFill>
              <a:srgbClr val="A93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93E31"/>
              </a:solidFill>
            </a:endParaRPr>
          </a:p>
        </p:txBody>
      </p:sp>
    </p:spTree>
    <p:extLst>
      <p:ext uri="{BB962C8B-B14F-4D97-AF65-F5344CB8AC3E}">
        <p14:creationId xmlns:p14="http://schemas.microsoft.com/office/powerpoint/2010/main" val="34030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2CD1-0E1C-1351-10B0-A73CB3B43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DAB2B-369E-EBD8-B5E6-D5CD379FA867}"/>
              </a:ext>
            </a:extLst>
          </p:cNvPr>
          <p:cNvSpPr>
            <a:spLocks noGrp="1"/>
          </p:cNvSpPr>
          <p:nvPr>
            <p:ph type="ctrTitle"/>
          </p:nvPr>
        </p:nvSpPr>
        <p:spPr/>
        <p:txBody>
          <a:bodyPr/>
          <a:lstStyle/>
          <a:p>
            <a:r>
              <a:rPr lang="en-US" dirty="0"/>
              <a:t>Estimating the teacher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CF32BC-CB4A-0862-0660-BC21BE4DFA32}"/>
                  </a:ext>
                </a:extLst>
              </p:cNvPr>
              <p:cNvSpPr>
                <a:spLocks noGrp="1"/>
              </p:cNvSpPr>
              <p:nvPr>
                <p:ph sz="quarter" idx="4294967295"/>
              </p:nvPr>
            </p:nvSpPr>
            <p:spPr>
              <a:xfrm>
                <a:off x="886460" y="1586484"/>
                <a:ext cx="10871200" cy="4495800"/>
              </a:xfrm>
            </p:spPr>
            <p:txBody>
              <a:bodyPr/>
              <a:lstStyle/>
              <a:p>
                <a:r>
                  <a:rPr lang="en-US" sz="1600" dirty="0">
                    <a:latin typeface="+mn-lt"/>
                  </a:rPr>
                  <a:t>Whether we use the gain or quasi-gain model, our parameters of interest are in the residuals</a:t>
                </a:r>
              </a:p>
              <a:p>
                <a:endParaRPr lang="en-US" sz="1600" dirty="0">
                  <a:latin typeface="+mn-lt"/>
                </a:endParaRPr>
              </a:p>
              <a:p>
                <a:endParaRPr lang="en-US" sz="200" i="1" dirty="0">
                  <a:latin typeface="+mn-lt"/>
                </a:endParaRPr>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sub>
                      </m:sSub>
                      <m:r>
                        <a:rPr lang="en-US" sz="1600" i="1">
                          <a:latin typeface="Cambria Math" panose="02040503050406030204" pitchFamily="18" charset="0"/>
                        </a:rPr>
                        <m:t>=</m:t>
                      </m:r>
                      <m:r>
                        <a:rPr lang="en-US" sz="1600" i="1">
                          <a:latin typeface="Cambria Math" panose="02040503050406030204" pitchFamily="18" charset="0"/>
                        </a:rPr>
                        <m:t>𝛼</m:t>
                      </m:r>
                      <m:r>
                        <a:rPr lang="en-US" sz="1600" i="1">
                          <a:latin typeface="Cambria Math" panose="02040503050406030204" pitchFamily="18" charset="0"/>
                        </a:rPr>
                        <m:t>+</m:t>
                      </m:r>
                      <m:r>
                        <a:rPr lang="en-US" sz="1600" i="1">
                          <a:latin typeface="Cambria Math" panose="02040503050406030204" pitchFamily="18" charset="0"/>
                        </a:rPr>
                        <m:t>𝜃</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𝑖𝑡</m:t>
                          </m:r>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𝑋</m:t>
                          </m:r>
                        </m:e>
                        <m:sub>
                          <m:r>
                            <a:rPr lang="en-US" sz="1600" i="1">
                              <a:latin typeface="Cambria Math" panose="02040503050406030204" pitchFamily="18" charset="0"/>
                            </a:rPr>
                            <m:t>𝑖𝑡</m:t>
                          </m:r>
                        </m:sub>
                      </m:sSub>
                      <m:r>
                        <a:rPr lang="en-US" sz="1600" i="1">
                          <a:latin typeface="Cambria Math" panose="02040503050406030204" pitchFamily="18" charset="0"/>
                        </a:rPr>
                        <m:t>𝛽</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𝑗𝑐𝑡</m:t>
                          </m:r>
                        </m:sub>
                      </m:sSub>
                      <m:r>
                        <a:rPr lang="en-US" sz="1600" i="1">
                          <a:latin typeface="Cambria Math" panose="02040503050406030204" pitchFamily="18" charset="0"/>
                        </a:rPr>
                        <m:t>𝛾</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𝜀</m:t>
                          </m:r>
                        </m:e>
                        <m:sub>
                          <m:r>
                            <a:rPr lang="en-US" sz="1600" i="1">
                              <a:latin typeface="Cambria Math" panose="02040503050406030204" pitchFamily="18" charset="0"/>
                            </a:rPr>
                            <m:t>𝑖𝑡</m:t>
                          </m:r>
                          <m:r>
                            <a:rPr lang="en-US" sz="1600" i="1">
                              <a:latin typeface="Cambria Math" panose="02040503050406030204" pitchFamily="18" charset="0"/>
                            </a:rPr>
                            <m:t> </m:t>
                          </m:r>
                        </m:sub>
                      </m:sSub>
                    </m:oMath>
                  </m:oMathPara>
                </a14:m>
                <a:endParaRPr lang="en-US" sz="1600" dirty="0">
                  <a:latin typeface="+mn-lt"/>
                </a:endParaRPr>
              </a:p>
              <a:p>
                <a:endParaRPr lang="en-US" sz="1600" dirty="0">
                  <a:latin typeface="+mn-lt"/>
                </a:endParaRPr>
              </a:p>
              <a:p>
                <a:r>
                  <a:rPr lang="en-US" sz="1600" dirty="0">
                    <a:solidFill>
                      <a:schemeClr val="tx2"/>
                    </a:solidFill>
                    <a:latin typeface="+mn-lt"/>
                  </a:rPr>
                  <a:t>Average </a:t>
                </a:r>
                <a:r>
                  <a:rPr lang="en-US" sz="1600" b="1" dirty="0">
                    <a:solidFill>
                      <a:schemeClr val="tx2"/>
                    </a:solidFill>
                    <a:latin typeface="+mn-lt"/>
                  </a:rPr>
                  <a:t>student-level residual </a:t>
                </a:r>
                <a:r>
                  <a:rPr lang="en-US" sz="1600" dirty="0">
                    <a:solidFill>
                      <a:schemeClr val="tx2"/>
                    </a:solidFill>
                    <a:latin typeface="+mn-lt"/>
                  </a:rPr>
                  <a:t>to the teacher level</a:t>
                </a:r>
              </a:p>
              <a:p>
                <a:pPr lvl="1"/>
                <a:r>
                  <a:rPr lang="en-US" dirty="0">
                    <a:solidFill>
                      <a:schemeClr val="tx2"/>
                    </a:solidFill>
                    <a:latin typeface="+mn-lt"/>
                  </a:rPr>
                  <a:t>Computationally simple.</a:t>
                </a:r>
              </a:p>
              <a:p>
                <a:pPr lvl="1"/>
                <a:r>
                  <a:rPr lang="en-US" dirty="0">
                    <a:solidFill>
                      <a:schemeClr val="tx2"/>
                    </a:solidFill>
                    <a:latin typeface="+mn-lt"/>
                  </a:rPr>
                  <a:t>Looks very similar to what we saw in last few slides.</a:t>
                </a:r>
              </a:p>
              <a:p>
                <a:pPr lvl="1"/>
                <a:endParaRPr lang="en-US" dirty="0">
                  <a:solidFill>
                    <a:schemeClr val="tx2"/>
                  </a:solidFill>
                  <a:latin typeface="+mn-lt"/>
                </a:endParaRPr>
              </a:p>
              <a:p>
                <a:r>
                  <a:rPr lang="en-US" sz="1600" dirty="0">
                    <a:solidFill>
                      <a:schemeClr val="tx2"/>
                    </a:solidFill>
                    <a:latin typeface="+mn-lt"/>
                  </a:rPr>
                  <a:t>Include a </a:t>
                </a:r>
                <a:r>
                  <a:rPr lang="en-US" sz="1600" b="1" dirty="0">
                    <a:solidFill>
                      <a:schemeClr val="tx2"/>
                    </a:solidFill>
                    <a:latin typeface="+mn-lt"/>
                  </a:rPr>
                  <a:t>teacher fixed effect</a:t>
                </a:r>
                <a:r>
                  <a:rPr lang="en-US" sz="1600" dirty="0">
                    <a:solidFill>
                      <a:schemeClr val="tx2"/>
                    </a:solidFill>
                    <a:latin typeface="+mn-lt"/>
                  </a:rPr>
                  <a:t> in the model </a:t>
                </a:r>
                <a:br>
                  <a:rPr lang="en-US" sz="1600" dirty="0">
                    <a:solidFill>
                      <a:schemeClr val="tx2"/>
                    </a:solidFill>
                    <a:latin typeface="+mn-lt"/>
                  </a:rPr>
                </a:br>
                <a:r>
                  <a:rPr lang="en-US" dirty="0">
                    <a:solidFill>
                      <a:schemeClr val="tx2"/>
                    </a:solidFill>
                    <a:latin typeface="+mn-lt"/>
                  </a:rPr>
                  <a:t>Moves the teacher component out of the error term, just as we did when thinking about fixed effects.</a:t>
                </a:r>
              </a:p>
              <a:p>
                <a:pPr lvl="1"/>
                <a:r>
                  <a:rPr lang="en-US" dirty="0">
                    <a:solidFill>
                      <a:schemeClr val="tx2"/>
                    </a:solidFill>
                    <a:latin typeface="+mn-lt"/>
                  </a:rPr>
                  <a:t>This estimates the mean achievement of teacher </a:t>
                </a:r>
                <a:r>
                  <a:rPr lang="en-US" i="1" dirty="0">
                    <a:solidFill>
                      <a:schemeClr val="tx2"/>
                    </a:solidFill>
                    <a:latin typeface="+mn-lt"/>
                  </a:rPr>
                  <a:t>j’</a:t>
                </a:r>
                <a:r>
                  <a:rPr lang="en-US" dirty="0">
                    <a:solidFill>
                      <a:schemeClr val="tx2"/>
                    </a:solidFill>
                    <a:latin typeface="+mn-lt"/>
                  </a:rPr>
                  <a:t>s students, after controlling for other factors.</a:t>
                </a:r>
              </a:p>
              <a:p>
                <a:pPr lvl="1"/>
                <a:r>
                  <a:rPr lang="en-US" dirty="0">
                    <a:solidFill>
                      <a:schemeClr val="tx2"/>
                    </a:solidFill>
                    <a:latin typeface="+mn-lt"/>
                  </a:rPr>
                  <a:t>Upside: This approach does not assume that teacher assignment is uncorrelated with factors that predict student outcomes.</a:t>
                </a:r>
              </a:p>
              <a:p>
                <a:endParaRPr lang="en-US" sz="1600" dirty="0">
                  <a:latin typeface="+mn-lt"/>
                </a:endParaRPr>
              </a:p>
              <a:p>
                <a:r>
                  <a:rPr lang="en-US" sz="1600" dirty="0">
                    <a:latin typeface="+mn-lt"/>
                  </a:rPr>
                  <a:t>Include a </a:t>
                </a:r>
                <a:r>
                  <a:rPr lang="en-US" sz="1600" b="1" dirty="0">
                    <a:latin typeface="+mn-lt"/>
                  </a:rPr>
                  <a:t>teacher random effect</a:t>
                </a:r>
                <a:r>
                  <a:rPr lang="en-US" sz="1600" dirty="0">
                    <a:latin typeface="+mn-lt"/>
                  </a:rPr>
                  <a:t> in the model</a:t>
                </a:r>
              </a:p>
              <a:p>
                <a:pPr lvl="1"/>
                <a:r>
                  <a:rPr lang="en-US" dirty="0">
                    <a:latin typeface="+mn-lt"/>
                  </a:rPr>
                  <a:t>Similar to the average residual approach, as the teacher value-added score comes from the error component of the model. </a:t>
                </a:r>
              </a:p>
              <a:p>
                <a:pPr lvl="1"/>
                <a:r>
                  <a:rPr lang="en-US" dirty="0">
                    <a:latin typeface="+mn-lt"/>
                  </a:rPr>
                  <a:t>But, we get the teacher effect in a single step. </a:t>
                </a:r>
              </a:p>
              <a:p>
                <a:pPr lvl="1"/>
                <a:r>
                  <a:rPr lang="en-US" dirty="0">
                    <a:latin typeface="+mn-lt"/>
                  </a:rPr>
                  <a:t>If we have accounted for all </a:t>
                </a:r>
                <a:r>
                  <a:rPr lang="en-US" i="1" dirty="0">
                    <a:latin typeface="+mn-lt"/>
                  </a:rPr>
                  <a:t>observable </a:t>
                </a:r>
                <a:r>
                  <a:rPr lang="en-US" dirty="0">
                    <a:latin typeface="+mn-lt"/>
                  </a:rPr>
                  <a:t>characteristics that are related to selection of students to teachers, then decomposing teacher-level residual from student-level residual shouldn’t really matter.</a:t>
                </a:r>
              </a:p>
              <a:p>
                <a:pPr lvl="1"/>
                <a:endParaRPr lang="en-US" dirty="0">
                  <a:latin typeface="+mn-lt"/>
                </a:endParaRPr>
              </a:p>
              <a:p>
                <a:pPr lvl="1"/>
                <a:endParaRPr lang="en-US" dirty="0">
                  <a:latin typeface="+mn-lt"/>
                </a:endParaRPr>
              </a:p>
              <a:p>
                <a:pPr lvl="1"/>
                <a:endParaRPr lang="en-US" dirty="0">
                  <a:latin typeface="+mn-lt"/>
                </a:endParaRPr>
              </a:p>
              <a:p>
                <a:endParaRPr lang="en-US" dirty="0">
                  <a:latin typeface="+mn-lt"/>
                </a:endParaRPr>
              </a:p>
            </p:txBody>
          </p:sp>
        </mc:Choice>
        <mc:Fallback xmlns="">
          <p:sp>
            <p:nvSpPr>
              <p:cNvPr id="3" name="Content Placeholder 2">
                <a:extLst>
                  <a:ext uri="{FF2B5EF4-FFF2-40B4-BE49-F238E27FC236}">
                    <a16:creationId xmlns:a16="http://schemas.microsoft.com/office/drawing/2014/main" id="{23CF32BC-CB4A-0862-0660-BC21BE4DFA32}"/>
                  </a:ext>
                </a:extLst>
              </p:cNvPr>
              <p:cNvSpPr>
                <a:spLocks noGrp="1" noRot="1" noChangeAspect="1" noMove="1" noResize="1" noEditPoints="1" noAdjustHandles="1" noChangeArrowheads="1" noChangeShapeType="1" noTextEdit="1"/>
              </p:cNvSpPr>
              <p:nvPr>
                <p:ph sz="quarter" idx="4294967295"/>
              </p:nvPr>
            </p:nvSpPr>
            <p:spPr>
              <a:xfrm>
                <a:off x="886460" y="1586484"/>
                <a:ext cx="10871200" cy="4495800"/>
              </a:xfrm>
              <a:blipFill>
                <a:blip r:embed="rId2"/>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B323F4BC-B9AC-FBC5-11E8-528A296323E4}"/>
              </a:ext>
            </a:extLst>
          </p:cNvPr>
          <p:cNvSpPr/>
          <p:nvPr/>
        </p:nvSpPr>
        <p:spPr>
          <a:xfrm>
            <a:off x="6946392" y="2040636"/>
            <a:ext cx="487680" cy="487680"/>
          </a:xfrm>
          <a:prstGeom prst="rect">
            <a:avLst/>
          </a:prstGeom>
          <a:noFill/>
          <a:ln w="38100">
            <a:solidFill>
              <a:srgbClr val="A93E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93E31"/>
              </a:solidFill>
            </a:endParaRPr>
          </a:p>
        </p:txBody>
      </p:sp>
    </p:spTree>
    <p:extLst>
      <p:ext uri="{BB962C8B-B14F-4D97-AF65-F5344CB8AC3E}">
        <p14:creationId xmlns:p14="http://schemas.microsoft.com/office/powerpoint/2010/main" val="290664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Estimating value-added with Stata</a:t>
            </a:r>
          </a:p>
        </p:txBody>
      </p:sp>
      <p:sp>
        <p:nvSpPr>
          <p:cNvPr id="3" name="Content Placeholder 2"/>
          <p:cNvSpPr>
            <a:spLocks noGrp="1"/>
          </p:cNvSpPr>
          <p:nvPr>
            <p:ph sz="quarter" idx="4294967295"/>
          </p:nvPr>
        </p:nvSpPr>
        <p:spPr>
          <a:xfrm>
            <a:off x="1320800" y="1600200"/>
            <a:ext cx="10871200" cy="4495800"/>
          </a:xfrm>
        </p:spPr>
        <p:txBody>
          <a:bodyPr/>
          <a:lstStyle/>
          <a:p>
            <a:r>
              <a:rPr lang="en-US" sz="2400" dirty="0">
                <a:latin typeface="+mn-lt"/>
              </a:rPr>
              <a:t>Average </a:t>
            </a:r>
            <a:r>
              <a:rPr lang="en-US" sz="2400" b="1" dirty="0">
                <a:latin typeface="+mn-lt"/>
              </a:rPr>
              <a:t>student-level residual </a:t>
            </a:r>
            <a:r>
              <a:rPr lang="en-US" sz="2400" dirty="0">
                <a:latin typeface="+mn-lt"/>
              </a:rPr>
              <a:t>to the teacher level</a:t>
            </a: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p:txBody>
      </p:sp>
      <p:sp>
        <p:nvSpPr>
          <p:cNvPr id="4" name="TextBox 3"/>
          <p:cNvSpPr txBox="1"/>
          <p:nvPr/>
        </p:nvSpPr>
        <p:spPr>
          <a:xfrm>
            <a:off x="2311660" y="2133600"/>
            <a:ext cx="6091732" cy="738664"/>
          </a:xfrm>
          <a:prstGeom prst="rect">
            <a:avLst/>
          </a:prstGeom>
          <a:noFill/>
        </p:spPr>
        <p:txBody>
          <a:bodyPr wrap="none" rtlCol="0">
            <a:spAutoFit/>
          </a:bodyPr>
          <a:lstStyle/>
          <a:p>
            <a:r>
              <a:rPr lang="en-US" dirty="0">
                <a:latin typeface="Courier New"/>
                <a:cs typeface="Courier New"/>
              </a:rPr>
              <a:t>regress outcome controls</a:t>
            </a:r>
          </a:p>
          <a:p>
            <a:r>
              <a:rPr lang="en-US" dirty="0">
                <a:latin typeface="Courier New"/>
                <a:cs typeface="Courier New"/>
              </a:rPr>
              <a:t>predict </a:t>
            </a:r>
            <a:r>
              <a:rPr lang="en-US" dirty="0" err="1">
                <a:latin typeface="Courier New"/>
                <a:cs typeface="Courier New"/>
              </a:rPr>
              <a:t>student_residuals</a:t>
            </a:r>
            <a:r>
              <a:rPr lang="en-US" dirty="0">
                <a:latin typeface="Courier New"/>
                <a:cs typeface="Courier New"/>
              </a:rPr>
              <a:t>, residuals</a:t>
            </a:r>
          </a:p>
          <a:p>
            <a:r>
              <a:rPr lang="en-US" dirty="0" err="1">
                <a:latin typeface="Courier New"/>
                <a:cs typeface="Courier New"/>
              </a:rPr>
              <a:t>egen</a:t>
            </a:r>
            <a:r>
              <a:rPr lang="en-US" dirty="0">
                <a:latin typeface="Courier New"/>
                <a:cs typeface="Courier New"/>
              </a:rPr>
              <a:t> </a:t>
            </a:r>
            <a:r>
              <a:rPr lang="en-US" dirty="0" err="1">
                <a:latin typeface="Courier New"/>
                <a:cs typeface="Courier New"/>
              </a:rPr>
              <a:t>value_added</a:t>
            </a:r>
            <a:r>
              <a:rPr lang="en-US" dirty="0">
                <a:latin typeface="Courier New"/>
                <a:cs typeface="Courier New"/>
              </a:rPr>
              <a:t> = mean(</a:t>
            </a:r>
            <a:r>
              <a:rPr lang="en-US" dirty="0" err="1">
                <a:latin typeface="Courier New"/>
                <a:cs typeface="Courier New"/>
              </a:rPr>
              <a:t>student_residuals</a:t>
            </a:r>
            <a:r>
              <a:rPr lang="en-US" dirty="0">
                <a:latin typeface="Courier New"/>
                <a:cs typeface="Courier New"/>
              </a:rPr>
              <a:t>), by(teacher)</a:t>
            </a:r>
            <a:endParaRPr lang="en-US" dirty="0"/>
          </a:p>
        </p:txBody>
      </p:sp>
    </p:spTree>
    <p:extLst>
      <p:ext uri="{BB962C8B-B14F-4D97-AF65-F5344CB8AC3E}">
        <p14:creationId xmlns:p14="http://schemas.microsoft.com/office/powerpoint/2010/main" val="4023190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Plan for today</a:t>
            </a:r>
          </a:p>
        </p:txBody>
      </p:sp>
      <p:sp>
        <p:nvSpPr>
          <p:cNvPr id="7" name="TextBox 6">
            <a:extLst>
              <a:ext uri="{FF2B5EF4-FFF2-40B4-BE49-F238E27FC236}">
                <a16:creationId xmlns:a16="http://schemas.microsoft.com/office/drawing/2014/main" id="{D75F97D2-8082-B7E2-EA2B-2711AD7978DA}"/>
              </a:ext>
            </a:extLst>
          </p:cNvPr>
          <p:cNvSpPr txBox="1"/>
          <p:nvPr/>
        </p:nvSpPr>
        <p:spPr>
          <a:xfrm>
            <a:off x="4502453" y="2021584"/>
            <a:ext cx="3187091" cy="769441"/>
          </a:xfrm>
          <a:prstGeom prst="rect">
            <a:avLst/>
          </a:prstGeom>
          <a:solidFill>
            <a:srgbClr val="DBAC49"/>
          </a:solidFill>
        </p:spPr>
        <p:txBody>
          <a:bodyPr wrap="none" rtlCol="0">
            <a:spAutoFit/>
          </a:bodyPr>
          <a:lstStyle/>
          <a:p>
            <a:r>
              <a:rPr lang="en-US" sz="4400" b="1" dirty="0">
                <a:solidFill>
                  <a:schemeClr val="bg1"/>
                </a:solidFill>
                <a:latin typeface="Fira Sans Condensed" panose="020B0503050000020004" pitchFamily="34" charset="0"/>
              </a:rPr>
              <a:t>Fixed effects</a:t>
            </a:r>
          </a:p>
        </p:txBody>
      </p:sp>
      <p:sp>
        <p:nvSpPr>
          <p:cNvPr id="8" name="TextBox 7">
            <a:extLst>
              <a:ext uri="{FF2B5EF4-FFF2-40B4-BE49-F238E27FC236}">
                <a16:creationId xmlns:a16="http://schemas.microsoft.com/office/drawing/2014/main" id="{DE430DE4-40D6-7ABC-C0E6-8120B58667B8}"/>
              </a:ext>
            </a:extLst>
          </p:cNvPr>
          <p:cNvSpPr txBox="1"/>
          <p:nvPr/>
        </p:nvSpPr>
        <p:spPr>
          <a:xfrm>
            <a:off x="3576717" y="3353101"/>
            <a:ext cx="5038559"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Value-added models</a:t>
            </a:r>
          </a:p>
        </p:txBody>
      </p:sp>
      <p:sp>
        <p:nvSpPr>
          <p:cNvPr id="9" name="TextBox 8">
            <a:extLst>
              <a:ext uri="{FF2B5EF4-FFF2-40B4-BE49-F238E27FC236}">
                <a16:creationId xmlns:a16="http://schemas.microsoft.com/office/drawing/2014/main" id="{748AE353-B33C-BD8F-1A76-FCED515506D2}"/>
              </a:ext>
            </a:extLst>
          </p:cNvPr>
          <p:cNvSpPr txBox="1"/>
          <p:nvPr/>
        </p:nvSpPr>
        <p:spPr>
          <a:xfrm>
            <a:off x="3015667" y="4724342"/>
            <a:ext cx="6160661"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Randomized experiments</a:t>
            </a:r>
          </a:p>
        </p:txBody>
      </p:sp>
    </p:spTree>
    <p:extLst>
      <p:ext uri="{BB962C8B-B14F-4D97-AF65-F5344CB8AC3E}">
        <p14:creationId xmlns:p14="http://schemas.microsoft.com/office/powerpoint/2010/main" val="33517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40D63-E563-733C-3496-5B9BF52F4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A62A9-6F12-A9EA-7748-0A855AEC89B6}"/>
              </a:ext>
            </a:extLst>
          </p:cNvPr>
          <p:cNvSpPr>
            <a:spLocks noGrp="1"/>
          </p:cNvSpPr>
          <p:nvPr>
            <p:ph type="ctrTitle"/>
          </p:nvPr>
        </p:nvSpPr>
        <p:spPr/>
        <p:txBody>
          <a:bodyPr/>
          <a:lstStyle/>
          <a:p>
            <a:r>
              <a:rPr lang="en-US" dirty="0"/>
              <a:t>Estimating value-added with Stata</a:t>
            </a:r>
          </a:p>
        </p:txBody>
      </p:sp>
      <p:sp>
        <p:nvSpPr>
          <p:cNvPr id="3" name="Content Placeholder 2">
            <a:extLst>
              <a:ext uri="{FF2B5EF4-FFF2-40B4-BE49-F238E27FC236}">
                <a16:creationId xmlns:a16="http://schemas.microsoft.com/office/drawing/2014/main" id="{41C56AD7-3D50-1E30-1CDB-04C4253ECE50}"/>
              </a:ext>
            </a:extLst>
          </p:cNvPr>
          <p:cNvSpPr>
            <a:spLocks noGrp="1"/>
          </p:cNvSpPr>
          <p:nvPr>
            <p:ph sz="quarter" idx="4294967295"/>
          </p:nvPr>
        </p:nvSpPr>
        <p:spPr>
          <a:xfrm>
            <a:off x="1320800" y="1600200"/>
            <a:ext cx="10871200" cy="4495800"/>
          </a:xfrm>
        </p:spPr>
        <p:txBody>
          <a:bodyPr/>
          <a:lstStyle/>
          <a:p>
            <a:r>
              <a:rPr lang="en-US" sz="2400" dirty="0">
                <a:latin typeface="+mn-lt"/>
              </a:rPr>
              <a:t>Average </a:t>
            </a:r>
            <a:r>
              <a:rPr lang="en-US" sz="2400" b="1" dirty="0">
                <a:latin typeface="+mn-lt"/>
              </a:rPr>
              <a:t>student-level residual </a:t>
            </a:r>
            <a:r>
              <a:rPr lang="en-US" sz="2400" dirty="0">
                <a:latin typeface="+mn-lt"/>
              </a:rPr>
              <a:t>to the teacher level</a:t>
            </a:r>
          </a:p>
          <a:p>
            <a:endParaRPr lang="en-US" sz="2400" dirty="0">
              <a:latin typeface="+mn-lt"/>
            </a:endParaRPr>
          </a:p>
          <a:p>
            <a:endParaRPr lang="en-US" sz="2400" dirty="0">
              <a:latin typeface="+mn-lt"/>
            </a:endParaRPr>
          </a:p>
          <a:p>
            <a:endParaRPr lang="en-US" sz="2400" dirty="0">
              <a:latin typeface="+mn-lt"/>
            </a:endParaRPr>
          </a:p>
          <a:p>
            <a:r>
              <a:rPr lang="en-US" sz="2400" dirty="0">
                <a:latin typeface="+mn-lt"/>
              </a:rPr>
              <a:t>Linear regression with teacher</a:t>
            </a:r>
            <a:r>
              <a:rPr lang="en-US" sz="2400" b="1" dirty="0">
                <a:latin typeface="+mn-lt"/>
              </a:rPr>
              <a:t> fixed effects</a:t>
            </a:r>
            <a:endParaRPr lang="en-US" sz="2400" dirty="0">
              <a:latin typeface="+mn-lt"/>
            </a:endParaRPr>
          </a:p>
          <a:p>
            <a:endParaRPr lang="en-US" sz="2400" dirty="0">
              <a:latin typeface="+mn-lt"/>
            </a:endParaRPr>
          </a:p>
          <a:p>
            <a:endParaRPr lang="en-US" sz="2400" dirty="0">
              <a:latin typeface="+mn-lt"/>
              <a:cs typeface="Calibri" pitchFamily="34" charset="0"/>
            </a:endParaRPr>
          </a:p>
          <a:p>
            <a:endParaRPr lang="en-US" sz="2400" dirty="0">
              <a:latin typeface="+mn-lt"/>
              <a:cs typeface="Calibri" pitchFamily="34" charset="0"/>
            </a:endParaRPr>
          </a:p>
          <a:p>
            <a:endParaRPr lang="en-US" sz="2400" dirty="0">
              <a:latin typeface="+mn-lt"/>
            </a:endParaRPr>
          </a:p>
        </p:txBody>
      </p:sp>
      <p:sp>
        <p:nvSpPr>
          <p:cNvPr id="4" name="TextBox 3">
            <a:extLst>
              <a:ext uri="{FF2B5EF4-FFF2-40B4-BE49-F238E27FC236}">
                <a16:creationId xmlns:a16="http://schemas.microsoft.com/office/drawing/2014/main" id="{CA321922-D718-09CF-DEEC-DFB98A7C96EF}"/>
              </a:ext>
            </a:extLst>
          </p:cNvPr>
          <p:cNvSpPr txBox="1"/>
          <p:nvPr/>
        </p:nvSpPr>
        <p:spPr>
          <a:xfrm>
            <a:off x="2311660" y="2133600"/>
            <a:ext cx="6091732" cy="738664"/>
          </a:xfrm>
          <a:prstGeom prst="rect">
            <a:avLst/>
          </a:prstGeom>
          <a:noFill/>
        </p:spPr>
        <p:txBody>
          <a:bodyPr wrap="none" rtlCol="0">
            <a:spAutoFit/>
          </a:bodyPr>
          <a:lstStyle/>
          <a:p>
            <a:r>
              <a:rPr lang="en-US" dirty="0">
                <a:latin typeface="Courier New"/>
                <a:cs typeface="Courier New"/>
              </a:rPr>
              <a:t>regress outcome controls</a:t>
            </a:r>
          </a:p>
          <a:p>
            <a:r>
              <a:rPr lang="en-US" dirty="0">
                <a:latin typeface="Courier New"/>
                <a:cs typeface="Courier New"/>
              </a:rPr>
              <a:t>predict </a:t>
            </a:r>
            <a:r>
              <a:rPr lang="en-US" dirty="0" err="1">
                <a:latin typeface="Courier New"/>
                <a:cs typeface="Courier New"/>
              </a:rPr>
              <a:t>student_residuals</a:t>
            </a:r>
            <a:r>
              <a:rPr lang="en-US" dirty="0">
                <a:latin typeface="Courier New"/>
                <a:cs typeface="Courier New"/>
              </a:rPr>
              <a:t>, residuals</a:t>
            </a:r>
          </a:p>
          <a:p>
            <a:r>
              <a:rPr lang="en-US" dirty="0" err="1">
                <a:latin typeface="Courier New"/>
                <a:cs typeface="Courier New"/>
              </a:rPr>
              <a:t>egen</a:t>
            </a:r>
            <a:r>
              <a:rPr lang="en-US" dirty="0">
                <a:latin typeface="Courier New"/>
                <a:cs typeface="Courier New"/>
              </a:rPr>
              <a:t> </a:t>
            </a:r>
            <a:r>
              <a:rPr lang="en-US" dirty="0" err="1">
                <a:latin typeface="Courier New"/>
                <a:cs typeface="Courier New"/>
              </a:rPr>
              <a:t>value_added</a:t>
            </a:r>
            <a:r>
              <a:rPr lang="en-US" dirty="0">
                <a:latin typeface="Courier New"/>
                <a:cs typeface="Courier New"/>
              </a:rPr>
              <a:t> = mean(</a:t>
            </a:r>
            <a:r>
              <a:rPr lang="en-US" dirty="0" err="1">
                <a:latin typeface="Courier New"/>
                <a:cs typeface="Courier New"/>
              </a:rPr>
              <a:t>student_residuals</a:t>
            </a:r>
            <a:r>
              <a:rPr lang="en-US" dirty="0">
                <a:latin typeface="Courier New"/>
                <a:cs typeface="Courier New"/>
              </a:rPr>
              <a:t>), by(teacher)</a:t>
            </a:r>
            <a:endParaRPr lang="en-US" dirty="0"/>
          </a:p>
        </p:txBody>
      </p:sp>
      <p:sp>
        <p:nvSpPr>
          <p:cNvPr id="6" name="TextBox 5">
            <a:extLst>
              <a:ext uri="{FF2B5EF4-FFF2-40B4-BE49-F238E27FC236}">
                <a16:creationId xmlns:a16="http://schemas.microsoft.com/office/drawing/2014/main" id="{224118E9-E421-CEC1-9E69-E3259202CD2E}"/>
              </a:ext>
            </a:extLst>
          </p:cNvPr>
          <p:cNvSpPr txBox="1"/>
          <p:nvPr/>
        </p:nvSpPr>
        <p:spPr>
          <a:xfrm>
            <a:off x="2311661" y="3687580"/>
            <a:ext cx="4265911" cy="523220"/>
          </a:xfrm>
          <a:prstGeom prst="rect">
            <a:avLst/>
          </a:prstGeom>
          <a:noFill/>
        </p:spPr>
        <p:txBody>
          <a:bodyPr wrap="none" rtlCol="0">
            <a:spAutoFit/>
          </a:bodyPr>
          <a:lstStyle/>
          <a:p>
            <a:r>
              <a:rPr lang="en-US" dirty="0" err="1">
                <a:latin typeface="Courier New"/>
                <a:cs typeface="Courier New"/>
              </a:rPr>
              <a:t>areg</a:t>
            </a:r>
            <a:r>
              <a:rPr lang="en-US" dirty="0">
                <a:latin typeface="Courier New"/>
                <a:cs typeface="Courier New"/>
              </a:rPr>
              <a:t> outcome controls, absorb(teacher)</a:t>
            </a:r>
          </a:p>
          <a:p>
            <a:r>
              <a:rPr lang="en-US" dirty="0">
                <a:latin typeface="Courier New"/>
                <a:cs typeface="Courier New"/>
              </a:rPr>
              <a:t>predict </a:t>
            </a:r>
            <a:r>
              <a:rPr lang="en-US" dirty="0" err="1">
                <a:latin typeface="Courier New"/>
                <a:cs typeface="Courier New"/>
              </a:rPr>
              <a:t>value_added</a:t>
            </a:r>
            <a:r>
              <a:rPr lang="en-US" dirty="0">
                <a:latin typeface="Courier New"/>
                <a:cs typeface="Courier New"/>
              </a:rPr>
              <a:t>, d</a:t>
            </a:r>
          </a:p>
        </p:txBody>
      </p:sp>
    </p:spTree>
    <p:extLst>
      <p:ext uri="{BB962C8B-B14F-4D97-AF65-F5344CB8AC3E}">
        <p14:creationId xmlns:p14="http://schemas.microsoft.com/office/powerpoint/2010/main" val="2030100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E5D46-3E90-4B88-4DC2-87F875825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17DAF-6D01-8F29-16FF-1B550CA10C1E}"/>
              </a:ext>
            </a:extLst>
          </p:cNvPr>
          <p:cNvSpPr>
            <a:spLocks noGrp="1"/>
          </p:cNvSpPr>
          <p:nvPr>
            <p:ph type="ctrTitle"/>
          </p:nvPr>
        </p:nvSpPr>
        <p:spPr/>
        <p:txBody>
          <a:bodyPr/>
          <a:lstStyle/>
          <a:p>
            <a:r>
              <a:rPr lang="en-US" dirty="0"/>
              <a:t>Estimating value-added with Stata</a:t>
            </a:r>
          </a:p>
        </p:txBody>
      </p:sp>
      <p:sp>
        <p:nvSpPr>
          <p:cNvPr id="3" name="Content Placeholder 2">
            <a:extLst>
              <a:ext uri="{FF2B5EF4-FFF2-40B4-BE49-F238E27FC236}">
                <a16:creationId xmlns:a16="http://schemas.microsoft.com/office/drawing/2014/main" id="{967E69F1-C9C4-A822-AB43-15208D8C3C6C}"/>
              </a:ext>
            </a:extLst>
          </p:cNvPr>
          <p:cNvSpPr>
            <a:spLocks noGrp="1"/>
          </p:cNvSpPr>
          <p:nvPr>
            <p:ph sz="quarter" idx="4294967295"/>
          </p:nvPr>
        </p:nvSpPr>
        <p:spPr>
          <a:xfrm>
            <a:off x="1320800" y="1600200"/>
            <a:ext cx="10871200" cy="4495800"/>
          </a:xfrm>
        </p:spPr>
        <p:txBody>
          <a:bodyPr/>
          <a:lstStyle/>
          <a:p>
            <a:r>
              <a:rPr lang="en-US" sz="2400" dirty="0">
                <a:latin typeface="+mn-lt"/>
              </a:rPr>
              <a:t>Average </a:t>
            </a:r>
            <a:r>
              <a:rPr lang="en-US" sz="2400" b="1" dirty="0">
                <a:latin typeface="+mn-lt"/>
              </a:rPr>
              <a:t>student-level residual </a:t>
            </a:r>
            <a:r>
              <a:rPr lang="en-US" sz="2400" dirty="0">
                <a:latin typeface="+mn-lt"/>
              </a:rPr>
              <a:t>to the teacher level</a:t>
            </a:r>
          </a:p>
          <a:p>
            <a:endParaRPr lang="en-US" sz="2400" dirty="0">
              <a:latin typeface="+mn-lt"/>
            </a:endParaRPr>
          </a:p>
          <a:p>
            <a:endParaRPr lang="en-US" sz="2400" dirty="0">
              <a:latin typeface="+mn-lt"/>
            </a:endParaRPr>
          </a:p>
          <a:p>
            <a:endParaRPr lang="en-US" sz="2400" dirty="0">
              <a:latin typeface="+mn-lt"/>
            </a:endParaRPr>
          </a:p>
          <a:p>
            <a:r>
              <a:rPr lang="en-US" sz="2400" dirty="0">
                <a:latin typeface="+mn-lt"/>
              </a:rPr>
              <a:t>Linear regression with teacher</a:t>
            </a:r>
            <a:r>
              <a:rPr lang="en-US" sz="2400" b="1" dirty="0">
                <a:latin typeface="+mn-lt"/>
              </a:rPr>
              <a:t> fixed effects</a:t>
            </a:r>
            <a:r>
              <a:rPr lang="en-US" sz="2400" dirty="0">
                <a:latin typeface="+mn-lt"/>
              </a:rPr>
              <a:t>:</a:t>
            </a:r>
          </a:p>
          <a:p>
            <a:endParaRPr lang="en-US" sz="2400" dirty="0">
              <a:latin typeface="+mn-lt"/>
            </a:endParaRPr>
          </a:p>
          <a:p>
            <a:endParaRPr lang="en-US" sz="2400" dirty="0">
              <a:latin typeface="+mn-lt"/>
              <a:cs typeface="Calibri" pitchFamily="34" charset="0"/>
            </a:endParaRPr>
          </a:p>
          <a:p>
            <a:endParaRPr lang="en-US" sz="2400" dirty="0">
              <a:latin typeface="+mn-lt"/>
              <a:cs typeface="Calibri" pitchFamily="34" charset="0"/>
            </a:endParaRPr>
          </a:p>
          <a:p>
            <a:r>
              <a:rPr lang="en-US" sz="2400" dirty="0">
                <a:latin typeface="+mn-lt"/>
                <a:cs typeface="Calibri" pitchFamily="34" charset="0"/>
              </a:rPr>
              <a:t>Hierarchical model with teacher-level </a:t>
            </a:r>
            <a:r>
              <a:rPr lang="en-US" sz="2400" b="1" dirty="0">
                <a:latin typeface="+mn-lt"/>
                <a:cs typeface="Calibri" pitchFamily="34" charset="0"/>
              </a:rPr>
              <a:t>random effects</a:t>
            </a:r>
            <a:endParaRPr lang="en-US" sz="2400" dirty="0">
              <a:latin typeface="+mn-lt"/>
            </a:endParaRPr>
          </a:p>
          <a:p>
            <a:endParaRPr lang="en-US" sz="2400" dirty="0">
              <a:latin typeface="+mn-lt"/>
            </a:endParaRPr>
          </a:p>
        </p:txBody>
      </p:sp>
      <p:sp>
        <p:nvSpPr>
          <p:cNvPr id="4" name="TextBox 3">
            <a:extLst>
              <a:ext uri="{FF2B5EF4-FFF2-40B4-BE49-F238E27FC236}">
                <a16:creationId xmlns:a16="http://schemas.microsoft.com/office/drawing/2014/main" id="{4507598D-D6BA-0C5C-CBC1-B94DCEDB6707}"/>
              </a:ext>
            </a:extLst>
          </p:cNvPr>
          <p:cNvSpPr txBox="1"/>
          <p:nvPr/>
        </p:nvSpPr>
        <p:spPr>
          <a:xfrm>
            <a:off x="2311660" y="2133600"/>
            <a:ext cx="6091732" cy="738664"/>
          </a:xfrm>
          <a:prstGeom prst="rect">
            <a:avLst/>
          </a:prstGeom>
          <a:noFill/>
        </p:spPr>
        <p:txBody>
          <a:bodyPr wrap="none" rtlCol="0">
            <a:spAutoFit/>
          </a:bodyPr>
          <a:lstStyle/>
          <a:p>
            <a:r>
              <a:rPr lang="en-US" dirty="0">
                <a:latin typeface="Courier New"/>
                <a:cs typeface="Courier New"/>
              </a:rPr>
              <a:t>regress outcome controls</a:t>
            </a:r>
          </a:p>
          <a:p>
            <a:r>
              <a:rPr lang="en-US" dirty="0">
                <a:latin typeface="Courier New"/>
                <a:cs typeface="Courier New"/>
              </a:rPr>
              <a:t>predict </a:t>
            </a:r>
            <a:r>
              <a:rPr lang="en-US" dirty="0" err="1">
                <a:latin typeface="Courier New"/>
                <a:cs typeface="Courier New"/>
              </a:rPr>
              <a:t>student_residuals</a:t>
            </a:r>
            <a:r>
              <a:rPr lang="en-US" dirty="0">
                <a:latin typeface="Courier New"/>
                <a:cs typeface="Courier New"/>
              </a:rPr>
              <a:t>, residuals</a:t>
            </a:r>
          </a:p>
          <a:p>
            <a:r>
              <a:rPr lang="en-US" dirty="0" err="1">
                <a:latin typeface="Courier New"/>
                <a:cs typeface="Courier New"/>
              </a:rPr>
              <a:t>egen</a:t>
            </a:r>
            <a:r>
              <a:rPr lang="en-US" dirty="0">
                <a:latin typeface="Courier New"/>
                <a:cs typeface="Courier New"/>
              </a:rPr>
              <a:t> </a:t>
            </a:r>
            <a:r>
              <a:rPr lang="en-US" dirty="0" err="1">
                <a:latin typeface="Courier New"/>
                <a:cs typeface="Courier New"/>
              </a:rPr>
              <a:t>value_added</a:t>
            </a:r>
            <a:r>
              <a:rPr lang="en-US" dirty="0">
                <a:latin typeface="Courier New"/>
                <a:cs typeface="Courier New"/>
              </a:rPr>
              <a:t> = mean(</a:t>
            </a:r>
            <a:r>
              <a:rPr lang="en-US" dirty="0" err="1">
                <a:latin typeface="Courier New"/>
                <a:cs typeface="Courier New"/>
              </a:rPr>
              <a:t>student_residuals</a:t>
            </a:r>
            <a:r>
              <a:rPr lang="en-US" dirty="0">
                <a:latin typeface="Courier New"/>
                <a:cs typeface="Courier New"/>
              </a:rPr>
              <a:t>), by(teacher)</a:t>
            </a:r>
            <a:endParaRPr lang="en-US" dirty="0"/>
          </a:p>
        </p:txBody>
      </p:sp>
      <p:sp>
        <p:nvSpPr>
          <p:cNvPr id="5" name="Rectangle 4">
            <a:extLst>
              <a:ext uri="{FF2B5EF4-FFF2-40B4-BE49-F238E27FC236}">
                <a16:creationId xmlns:a16="http://schemas.microsoft.com/office/drawing/2014/main" id="{A8F697BD-2E3C-C8F5-8D35-C3005B79B5B7}"/>
              </a:ext>
            </a:extLst>
          </p:cNvPr>
          <p:cNvSpPr/>
          <p:nvPr/>
        </p:nvSpPr>
        <p:spPr>
          <a:xfrm>
            <a:off x="2311660" y="5168843"/>
            <a:ext cx="7391400" cy="523220"/>
          </a:xfrm>
          <a:prstGeom prst="rect">
            <a:avLst/>
          </a:prstGeom>
        </p:spPr>
        <p:txBody>
          <a:bodyPr wrap="square">
            <a:spAutoFit/>
          </a:bodyPr>
          <a:lstStyle/>
          <a:p>
            <a:r>
              <a:rPr lang="en-US" dirty="0" err="1">
                <a:latin typeface="Courier New"/>
                <a:cs typeface="Courier New"/>
              </a:rPr>
              <a:t>xtmixed</a:t>
            </a:r>
            <a:r>
              <a:rPr lang="en-US" dirty="0">
                <a:latin typeface="Courier New"/>
                <a:cs typeface="Courier New"/>
              </a:rPr>
              <a:t> outcome controls || teacher: || classroom:</a:t>
            </a:r>
          </a:p>
          <a:p>
            <a:r>
              <a:rPr lang="en-US" dirty="0">
                <a:latin typeface="Courier New"/>
                <a:cs typeface="Courier New"/>
              </a:rPr>
              <a:t>predict </a:t>
            </a:r>
            <a:r>
              <a:rPr lang="en-US" dirty="0" err="1">
                <a:latin typeface="Courier New"/>
                <a:cs typeface="Courier New"/>
              </a:rPr>
              <a:t>value_added</a:t>
            </a:r>
            <a:r>
              <a:rPr lang="en-US" dirty="0">
                <a:latin typeface="Courier New"/>
                <a:cs typeface="Courier New"/>
              </a:rPr>
              <a:t>, </a:t>
            </a:r>
            <a:r>
              <a:rPr lang="en-US" dirty="0" err="1">
                <a:latin typeface="Courier New"/>
                <a:cs typeface="Courier New"/>
              </a:rPr>
              <a:t>reffect</a:t>
            </a:r>
            <a:endParaRPr lang="en-US" dirty="0">
              <a:latin typeface="Courier New"/>
              <a:cs typeface="Courier New"/>
            </a:endParaRPr>
          </a:p>
        </p:txBody>
      </p:sp>
      <p:sp>
        <p:nvSpPr>
          <p:cNvPr id="6" name="TextBox 5">
            <a:extLst>
              <a:ext uri="{FF2B5EF4-FFF2-40B4-BE49-F238E27FC236}">
                <a16:creationId xmlns:a16="http://schemas.microsoft.com/office/drawing/2014/main" id="{AB4EFC18-7A27-A92F-D82A-AD1501A24278}"/>
              </a:ext>
            </a:extLst>
          </p:cNvPr>
          <p:cNvSpPr txBox="1"/>
          <p:nvPr/>
        </p:nvSpPr>
        <p:spPr>
          <a:xfrm>
            <a:off x="2311661" y="3687580"/>
            <a:ext cx="4265911" cy="523220"/>
          </a:xfrm>
          <a:prstGeom prst="rect">
            <a:avLst/>
          </a:prstGeom>
          <a:noFill/>
        </p:spPr>
        <p:txBody>
          <a:bodyPr wrap="none" rtlCol="0">
            <a:spAutoFit/>
          </a:bodyPr>
          <a:lstStyle/>
          <a:p>
            <a:r>
              <a:rPr lang="en-US" dirty="0" err="1">
                <a:latin typeface="Courier New"/>
                <a:cs typeface="Courier New"/>
              </a:rPr>
              <a:t>areg</a:t>
            </a:r>
            <a:r>
              <a:rPr lang="en-US" dirty="0">
                <a:latin typeface="Courier New"/>
                <a:cs typeface="Courier New"/>
              </a:rPr>
              <a:t> outcome controls, absorb(teacher)</a:t>
            </a:r>
          </a:p>
          <a:p>
            <a:r>
              <a:rPr lang="en-US" dirty="0">
                <a:latin typeface="Courier New"/>
                <a:cs typeface="Courier New"/>
              </a:rPr>
              <a:t>predict </a:t>
            </a:r>
            <a:r>
              <a:rPr lang="en-US" dirty="0" err="1">
                <a:latin typeface="Courier New"/>
                <a:cs typeface="Courier New"/>
              </a:rPr>
              <a:t>value_added</a:t>
            </a:r>
            <a:r>
              <a:rPr lang="en-US" dirty="0">
                <a:latin typeface="Courier New"/>
                <a:cs typeface="Courier New"/>
              </a:rPr>
              <a:t>, d</a:t>
            </a:r>
          </a:p>
        </p:txBody>
      </p:sp>
    </p:spTree>
    <p:extLst>
      <p:ext uri="{BB962C8B-B14F-4D97-AF65-F5344CB8AC3E}">
        <p14:creationId xmlns:p14="http://schemas.microsoft.com/office/powerpoint/2010/main" val="288460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C3BB42A3-BAB1-8C51-D2E8-63E9E5D159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664CC1-1CD0-EB28-0AF2-1AEBFDE7D22C}"/>
              </a:ext>
            </a:extLst>
          </p:cNvPr>
          <p:cNvSpPr>
            <a:spLocks noGrp="1"/>
          </p:cNvSpPr>
          <p:nvPr>
            <p:ph type="ctrTitle"/>
          </p:nvPr>
        </p:nvSpPr>
        <p:spPr/>
        <p:txBody>
          <a:bodyPr>
            <a:normAutofit/>
          </a:bodyPr>
          <a:lstStyle/>
          <a:p>
            <a:r>
              <a:rPr lang="en-US" dirty="0"/>
              <a:t>Are VAMs “good” or “bad”?</a:t>
            </a:r>
          </a:p>
        </p:txBody>
      </p:sp>
      <p:sp>
        <p:nvSpPr>
          <p:cNvPr id="15" name="Google Shape;872;g24510cd52a3_0_867">
            <a:extLst>
              <a:ext uri="{FF2B5EF4-FFF2-40B4-BE49-F238E27FC236}">
                <a16:creationId xmlns:a16="http://schemas.microsoft.com/office/drawing/2014/main" id="{711AE958-6D53-8C37-C32A-E7F081DA4229}"/>
              </a:ext>
            </a:extLst>
          </p:cNvPr>
          <p:cNvSpPr/>
          <p:nvPr/>
        </p:nvSpPr>
        <p:spPr>
          <a:xfrm>
            <a:off x="4292134" y="2367527"/>
            <a:ext cx="3718593" cy="3060508"/>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Precision,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esp. if used for </a:t>
            </a:r>
            <a:r>
              <a:rPr lang="en-US" sz="2400" b="1" i="1" dirty="0">
                <a:solidFill>
                  <a:srgbClr val="A93E31"/>
                </a:solidFill>
                <a:latin typeface="Fira Sans Condensed Black" panose="020B0A03050000020004" pitchFamily="34" charset="0"/>
                <a:ea typeface="Century Gothic"/>
                <a:cs typeface="Century Gothic"/>
                <a:sym typeface="Century Gothic"/>
              </a:rPr>
              <a:t>that one</a:t>
            </a:r>
            <a:r>
              <a:rPr lang="en-US" sz="2400" b="1" dirty="0">
                <a:solidFill>
                  <a:srgbClr val="A93E31"/>
                </a:solidFill>
                <a:latin typeface="Fira Sans Condensed Black" panose="020B0A03050000020004" pitchFamily="34" charset="0"/>
                <a:ea typeface="Century Gothic"/>
                <a:cs typeface="Century Gothic"/>
                <a:sym typeface="Century Gothic"/>
              </a:rPr>
              <a:t> teacher</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2" name="Google Shape;872;g24510cd52a3_0_867">
            <a:extLst>
              <a:ext uri="{FF2B5EF4-FFF2-40B4-BE49-F238E27FC236}">
                <a16:creationId xmlns:a16="http://schemas.microsoft.com/office/drawing/2014/main" id="{39B2815B-826B-4685-C5C9-1AACBB7DBFC6}"/>
              </a:ext>
            </a:extLst>
          </p:cNvPr>
          <p:cNvSpPr/>
          <p:nvPr/>
        </p:nvSpPr>
        <p:spPr>
          <a:xfrm>
            <a:off x="264882" y="2367527"/>
            <a:ext cx="3718593" cy="3060508"/>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Causal identification</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err="1">
                <a:solidFill>
                  <a:srgbClr val="A93E31"/>
                </a:solidFill>
                <a:latin typeface="Fira Sans Condensed Black" panose="020B0A03050000020004" pitchFamily="34" charset="0"/>
                <a:ea typeface="Century Gothic"/>
                <a:cs typeface="Century Gothic"/>
                <a:sym typeface="Century Gothic"/>
              </a:rPr>
              <a:t>Unconfoundedness</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No omitted variable bias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4ABE3F12-D4AD-D289-2789-8F838587F30F}"/>
              </a:ext>
            </a:extLst>
          </p:cNvPr>
          <p:cNvSpPr/>
          <p:nvPr/>
        </p:nvSpPr>
        <p:spPr>
          <a:xfrm>
            <a:off x="8319386" y="2367527"/>
            <a:ext cx="3718593" cy="3060508"/>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Relevance,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esp. if outcomes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are multi-dimensional</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7201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DE3BB-5ACE-9B48-8B33-331D73125019}"/>
              </a:ext>
            </a:extLst>
          </p:cNvPr>
          <p:cNvSpPr>
            <a:spLocks noGrp="1"/>
          </p:cNvSpPr>
          <p:nvPr>
            <p:ph type="ctrTitle"/>
          </p:nvPr>
        </p:nvSpPr>
        <p:spPr/>
        <p:txBody>
          <a:bodyPr>
            <a:normAutofit/>
          </a:bodyPr>
          <a:lstStyle/>
          <a:p>
            <a:r>
              <a:rPr lang="en-US" dirty="0"/>
              <a:t>Closing all backdoors in this DAG (?)</a:t>
            </a:r>
          </a:p>
        </p:txBody>
      </p:sp>
      <p:sp>
        <p:nvSpPr>
          <p:cNvPr id="2" name="Google Shape;872;g24510cd52a3_0_867">
            <a:extLst>
              <a:ext uri="{FF2B5EF4-FFF2-40B4-BE49-F238E27FC236}">
                <a16:creationId xmlns:a16="http://schemas.microsoft.com/office/drawing/2014/main" id="{4775E1A1-4FD3-7A7E-2CC1-C468E6B3E7C2}"/>
              </a:ext>
            </a:extLst>
          </p:cNvPr>
          <p:cNvSpPr/>
          <p:nvPr/>
        </p:nvSpPr>
        <p:spPr>
          <a:xfrm>
            <a:off x="4292134" y="2566944"/>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Student prior achievement</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161B95A2-3D50-7814-3C12-08ACB3C61369}"/>
              </a:ext>
            </a:extLst>
          </p:cNvPr>
          <p:cNvSpPr/>
          <p:nvPr/>
        </p:nvSpPr>
        <p:spPr>
          <a:xfrm>
            <a:off x="4292134" y="3628417"/>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Student demographics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6AD84A01-10AC-8639-C7CB-4FF96C338703}"/>
              </a:ext>
            </a:extLst>
          </p:cNvPr>
          <p:cNvSpPr/>
          <p:nvPr/>
        </p:nvSpPr>
        <p:spPr>
          <a:xfrm>
            <a:off x="4292134" y="4689890"/>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Peer characteristics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79E5028B-66FA-072B-8878-36DB88A8368E}"/>
              </a:ext>
            </a:extLst>
          </p:cNvPr>
          <p:cNvSpPr/>
          <p:nvPr/>
        </p:nvSpPr>
        <p:spPr>
          <a:xfrm>
            <a:off x="4292134" y="5751363"/>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Sometimes: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School fixed effects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B78856D2-5ECB-7542-EBA2-ABF1E0F09191}"/>
              </a:ext>
            </a:extLst>
          </p:cNvPr>
          <p:cNvSpPr/>
          <p:nvPr/>
        </p:nvSpPr>
        <p:spPr>
          <a:xfrm>
            <a:off x="4292134" y="1549894"/>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A93E31"/>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chemeClr val="bg1"/>
                </a:solidFill>
                <a:latin typeface="Fira Sans Condensed Black" panose="020B0A03050000020004" pitchFamily="34" charset="0"/>
                <a:ea typeface="Century Gothic"/>
                <a:cs typeface="Century Gothic"/>
                <a:sym typeface="Century Gothic"/>
              </a:rPr>
              <a:t>Usually, VAMs control for…</a:t>
            </a:r>
            <a:endParaRPr sz="2400" b="1" i="0" u="none" strike="noStrike" cap="none" dirty="0">
              <a:solidFill>
                <a:schemeClr val="bg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521375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D8B9-5DD9-96F6-BF8B-C4FBFD83460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CB71CE1-7A8D-B630-84EE-C5F76F553621}"/>
              </a:ext>
            </a:extLst>
          </p:cNvPr>
          <p:cNvPicPr>
            <a:picLocks noChangeAspect="1"/>
          </p:cNvPicPr>
          <p:nvPr/>
        </p:nvPicPr>
        <p:blipFill>
          <a:blip r:embed="rId2"/>
          <a:stretch>
            <a:fillRect/>
          </a:stretch>
        </p:blipFill>
        <p:spPr>
          <a:xfrm>
            <a:off x="4450404" y="1993320"/>
            <a:ext cx="3483377" cy="3624404"/>
          </a:xfrm>
          <a:prstGeom prst="rect">
            <a:avLst/>
          </a:prstGeom>
        </p:spPr>
      </p:pic>
      <p:sp>
        <p:nvSpPr>
          <p:cNvPr id="10" name="Title 9">
            <a:extLst>
              <a:ext uri="{FF2B5EF4-FFF2-40B4-BE49-F238E27FC236}">
                <a16:creationId xmlns:a16="http://schemas.microsoft.com/office/drawing/2014/main" id="{8E6CDF03-752F-0280-6E79-F896E35EDC0B}"/>
              </a:ext>
            </a:extLst>
          </p:cNvPr>
          <p:cNvSpPr>
            <a:spLocks noGrp="1"/>
          </p:cNvSpPr>
          <p:nvPr>
            <p:ph type="ctrTitle"/>
          </p:nvPr>
        </p:nvSpPr>
        <p:spPr/>
        <p:txBody>
          <a:bodyPr/>
          <a:lstStyle/>
          <a:p>
            <a:r>
              <a:rPr lang="en-US" dirty="0"/>
              <a:t>For your leisure reading…</a:t>
            </a:r>
          </a:p>
        </p:txBody>
      </p:sp>
      <p:pic>
        <p:nvPicPr>
          <p:cNvPr id="12" name="Picture 11">
            <a:extLst>
              <a:ext uri="{FF2B5EF4-FFF2-40B4-BE49-F238E27FC236}">
                <a16:creationId xmlns:a16="http://schemas.microsoft.com/office/drawing/2014/main" id="{8D510B43-AC38-2D5A-B955-8663A412BE6B}"/>
              </a:ext>
            </a:extLst>
          </p:cNvPr>
          <p:cNvPicPr>
            <a:picLocks noChangeAspect="1"/>
          </p:cNvPicPr>
          <p:nvPr/>
        </p:nvPicPr>
        <p:blipFill>
          <a:blip r:embed="rId3"/>
          <a:stretch>
            <a:fillRect/>
          </a:stretch>
        </p:blipFill>
        <p:spPr>
          <a:xfrm>
            <a:off x="0" y="1993320"/>
            <a:ext cx="4329120" cy="3298527"/>
          </a:xfrm>
          <a:prstGeom prst="rect">
            <a:avLst/>
          </a:prstGeom>
        </p:spPr>
      </p:pic>
      <p:pic>
        <p:nvPicPr>
          <p:cNvPr id="14" name="Picture 13">
            <a:extLst>
              <a:ext uri="{FF2B5EF4-FFF2-40B4-BE49-F238E27FC236}">
                <a16:creationId xmlns:a16="http://schemas.microsoft.com/office/drawing/2014/main" id="{BD547441-5A08-9DAE-9133-04F28AD1F5B1}"/>
              </a:ext>
            </a:extLst>
          </p:cNvPr>
          <p:cNvPicPr>
            <a:picLocks noChangeAspect="1"/>
          </p:cNvPicPr>
          <p:nvPr/>
        </p:nvPicPr>
        <p:blipFill>
          <a:blip r:embed="rId4"/>
          <a:stretch>
            <a:fillRect/>
          </a:stretch>
        </p:blipFill>
        <p:spPr>
          <a:xfrm>
            <a:off x="8166563" y="1906623"/>
            <a:ext cx="3897946" cy="3925109"/>
          </a:xfrm>
          <a:prstGeom prst="rect">
            <a:avLst/>
          </a:prstGeom>
        </p:spPr>
      </p:pic>
    </p:spTree>
    <p:extLst>
      <p:ext uri="{BB962C8B-B14F-4D97-AF65-F5344CB8AC3E}">
        <p14:creationId xmlns:p14="http://schemas.microsoft.com/office/powerpoint/2010/main" val="327686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C2B76-20CE-DE60-4470-2DB8E6901F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921569-FF4A-4707-8A4D-BE86BAADC4E5}"/>
              </a:ext>
            </a:extLst>
          </p:cNvPr>
          <p:cNvSpPr>
            <a:spLocks noGrp="1"/>
          </p:cNvSpPr>
          <p:nvPr>
            <p:ph type="ctrTitle"/>
          </p:nvPr>
        </p:nvSpPr>
        <p:spPr/>
        <p:txBody>
          <a:bodyPr/>
          <a:lstStyle/>
          <a:p>
            <a:r>
              <a:rPr lang="en-US" dirty="0"/>
              <a:t>Precision: Why bother?</a:t>
            </a:r>
          </a:p>
        </p:txBody>
      </p:sp>
      <p:sp>
        <p:nvSpPr>
          <p:cNvPr id="2" name="Google Shape;872;g24510cd52a3_0_867">
            <a:extLst>
              <a:ext uri="{FF2B5EF4-FFF2-40B4-BE49-F238E27FC236}">
                <a16:creationId xmlns:a16="http://schemas.microsoft.com/office/drawing/2014/main" id="{7DB0A222-19B9-00A8-2E67-0C3B67E45FDB}"/>
              </a:ext>
            </a:extLst>
          </p:cNvPr>
          <p:cNvSpPr/>
          <p:nvPr/>
        </p:nvSpPr>
        <p:spPr>
          <a:xfrm>
            <a:off x="2265818" y="1485900"/>
            <a:ext cx="7732229" cy="85039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Let’s borrow from the “Are test scores useful?” discussion</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pic>
        <p:nvPicPr>
          <p:cNvPr id="5" name="Picture 4">
            <a:extLst>
              <a:ext uri="{FF2B5EF4-FFF2-40B4-BE49-F238E27FC236}">
                <a16:creationId xmlns:a16="http://schemas.microsoft.com/office/drawing/2014/main" id="{1358E386-9346-92C6-D09E-2522D384C86D}"/>
              </a:ext>
            </a:extLst>
          </p:cNvPr>
          <p:cNvPicPr>
            <a:picLocks noChangeAspect="1"/>
          </p:cNvPicPr>
          <p:nvPr/>
        </p:nvPicPr>
        <p:blipFill>
          <a:blip r:embed="rId2"/>
          <a:stretch>
            <a:fillRect/>
          </a:stretch>
        </p:blipFill>
        <p:spPr>
          <a:xfrm>
            <a:off x="2316443" y="2520900"/>
            <a:ext cx="7630981" cy="3875036"/>
          </a:xfrm>
          <a:prstGeom prst="rect">
            <a:avLst/>
          </a:prstGeom>
        </p:spPr>
      </p:pic>
    </p:spTree>
    <p:extLst>
      <p:ext uri="{BB962C8B-B14F-4D97-AF65-F5344CB8AC3E}">
        <p14:creationId xmlns:p14="http://schemas.microsoft.com/office/powerpoint/2010/main" val="3192747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Addressing (</a:t>
            </a:r>
            <a:r>
              <a:rPr lang="en-US" dirty="0" err="1"/>
              <a:t>im</a:t>
            </a:r>
            <a:r>
              <a:rPr lang="en-US" dirty="0"/>
              <a:t>)precision</a:t>
            </a:r>
          </a:p>
        </p:txBody>
      </p:sp>
      <p:sp>
        <p:nvSpPr>
          <p:cNvPr id="4" name="Google Shape;872;g24510cd52a3_0_867">
            <a:extLst>
              <a:ext uri="{FF2B5EF4-FFF2-40B4-BE49-F238E27FC236}">
                <a16:creationId xmlns:a16="http://schemas.microsoft.com/office/drawing/2014/main" id="{E2B77D58-66B6-AC4D-952F-A9245CACCFCB}"/>
              </a:ext>
            </a:extLst>
          </p:cNvPr>
          <p:cNvSpPr/>
          <p:nvPr/>
        </p:nvSpPr>
        <p:spPr>
          <a:xfrm>
            <a:off x="3975984" y="3106830"/>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Use multiple years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2F57325D-7035-64DC-287B-BF2053B68352}"/>
              </a:ext>
            </a:extLst>
          </p:cNvPr>
          <p:cNvSpPr/>
          <p:nvPr/>
        </p:nvSpPr>
        <p:spPr>
          <a:xfrm>
            <a:off x="3975985" y="4317924"/>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Shrink noisy estimates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6D4F8722-9052-7DDC-63BE-9501FCF54F14}"/>
              </a:ext>
            </a:extLst>
          </p:cNvPr>
          <p:cNvSpPr/>
          <p:nvPr/>
        </p:nvSpPr>
        <p:spPr>
          <a:xfrm>
            <a:off x="3975984" y="1895736"/>
            <a:ext cx="3718593" cy="84746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Aggregate across teachers</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b="1" dirty="0">
                <a:solidFill>
                  <a:srgbClr val="A93E31"/>
                </a:solidFill>
                <a:latin typeface="Fira Sans Condensed Black" panose="020B0A03050000020004" pitchFamily="34" charset="0"/>
                <a:ea typeface="Century Gothic"/>
                <a:cs typeface="Century Gothic"/>
                <a:sym typeface="Century Gothic"/>
              </a:rPr>
              <a:t>(above, move from </a:t>
            </a:r>
            <a:r>
              <a:rPr lang="en-US" b="1">
                <a:solidFill>
                  <a:srgbClr val="A93E31"/>
                </a:solidFill>
                <a:latin typeface="Fira Sans Condensed Black" panose="020B0A03050000020004" pitchFamily="34" charset="0"/>
                <a:ea typeface="Century Gothic"/>
                <a:cs typeface="Century Gothic"/>
                <a:sym typeface="Century Gothic"/>
              </a:rPr>
              <a:t>“individuals” to “groups”)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51428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Year-to-Year Correlation of 0.5</a:t>
            </a:r>
          </a:p>
        </p:txBody>
      </p:sp>
      <p:pic>
        <p:nvPicPr>
          <p:cNvPr id="5" name="Picture 4"/>
          <p:cNvPicPr>
            <a:picLocks noChangeAspect="1"/>
          </p:cNvPicPr>
          <p:nvPr/>
        </p:nvPicPr>
        <p:blipFill>
          <a:blip r:embed="rId3"/>
          <a:stretch>
            <a:fillRect/>
          </a:stretch>
        </p:blipFill>
        <p:spPr>
          <a:xfrm>
            <a:off x="2514601" y="1796804"/>
            <a:ext cx="6854371" cy="4984997"/>
          </a:xfrm>
          <a:prstGeom prst="rect">
            <a:avLst/>
          </a:prstGeom>
        </p:spPr>
      </p:pic>
      <p:sp>
        <p:nvSpPr>
          <p:cNvPr id="7" name="TextBox 6"/>
          <p:cNvSpPr txBox="1"/>
          <p:nvPr/>
        </p:nvSpPr>
        <p:spPr>
          <a:xfrm>
            <a:off x="1905000" y="1600200"/>
            <a:ext cx="3352800" cy="1569660"/>
          </a:xfrm>
          <a:prstGeom prst="rect">
            <a:avLst/>
          </a:prstGeom>
          <a:solidFill>
            <a:schemeClr val="bg1"/>
          </a:solidFill>
          <a:ln>
            <a:solidFill>
              <a:srgbClr val="A93E31"/>
            </a:solidFill>
          </a:ln>
        </p:spPr>
        <p:txBody>
          <a:bodyPr wrap="square" rtlCol="0">
            <a:spAutoFit/>
          </a:bodyPr>
          <a:lstStyle/>
          <a:p>
            <a:r>
              <a:rPr lang="en-US" sz="1600" dirty="0">
                <a:latin typeface="+mj-lt"/>
              </a:rPr>
              <a:t>Pick three teachers (i.e., data points) (1) close to best-fit line, </a:t>
            </a:r>
            <a:br>
              <a:rPr lang="en-US" sz="1600" dirty="0">
                <a:latin typeface="+mj-lt"/>
              </a:rPr>
            </a:br>
            <a:r>
              <a:rPr lang="en-US" sz="1600" dirty="0">
                <a:latin typeface="+mj-lt"/>
              </a:rPr>
              <a:t>(2) above best-fit line, </a:t>
            </a:r>
            <a:br>
              <a:rPr lang="en-US" sz="1600" dirty="0">
                <a:latin typeface="+mj-lt"/>
              </a:rPr>
            </a:br>
            <a:r>
              <a:rPr lang="en-US" sz="1600" dirty="0">
                <a:latin typeface="+mj-lt"/>
              </a:rPr>
              <a:t>(3) below best-fit line. </a:t>
            </a:r>
            <a:br>
              <a:rPr lang="en-US" sz="1600" dirty="0">
                <a:latin typeface="+mj-lt"/>
              </a:rPr>
            </a:br>
            <a:r>
              <a:rPr lang="en-US" sz="1600" dirty="0">
                <a:latin typeface="+mj-lt"/>
              </a:rPr>
              <a:t>What might these teachers say about their value-added scores?</a:t>
            </a:r>
          </a:p>
        </p:txBody>
      </p:sp>
    </p:spTree>
    <p:custDataLst>
      <p:tags r:id="rId1"/>
    </p:custDataLst>
    <p:extLst>
      <p:ext uri="{BB962C8B-B14F-4D97-AF65-F5344CB8AC3E}">
        <p14:creationId xmlns:p14="http://schemas.microsoft.com/office/powerpoint/2010/main" val="67010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Year-to-</a:t>
            </a:r>
            <a:r>
              <a:rPr lang="en-US" i="1" dirty="0"/>
              <a:t>Career</a:t>
            </a:r>
            <a:r>
              <a:rPr lang="en-US" dirty="0"/>
              <a:t> Correlation of 0.75</a:t>
            </a:r>
          </a:p>
        </p:txBody>
      </p:sp>
      <p:pic>
        <p:nvPicPr>
          <p:cNvPr id="6" name="Picture 5"/>
          <p:cNvPicPr>
            <a:picLocks noChangeAspect="1"/>
          </p:cNvPicPr>
          <p:nvPr/>
        </p:nvPicPr>
        <p:blipFill>
          <a:blip r:embed="rId3"/>
          <a:stretch>
            <a:fillRect/>
          </a:stretch>
        </p:blipFill>
        <p:spPr>
          <a:xfrm>
            <a:off x="2438401" y="1783278"/>
            <a:ext cx="6977743" cy="5074722"/>
          </a:xfrm>
          <a:prstGeom prst="rect">
            <a:avLst/>
          </a:prstGeom>
        </p:spPr>
      </p:pic>
    </p:spTree>
    <p:custDataLst>
      <p:tags r:id="rId1"/>
    </p:custDataLst>
    <p:extLst>
      <p:ext uri="{BB962C8B-B14F-4D97-AF65-F5344CB8AC3E}">
        <p14:creationId xmlns:p14="http://schemas.microsoft.com/office/powerpoint/2010/main" val="1120071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p:cNvSpPr>
            <a:spLocks noGrp="1"/>
          </p:cNvSpPr>
          <p:nvPr>
            <p:ph type="ctrTitle"/>
          </p:nvPr>
        </p:nvSpPr>
        <p:spPr/>
        <p:txBody>
          <a:bodyPr/>
          <a:lstStyle/>
          <a:p>
            <a:r>
              <a:rPr lang="en-US" dirty="0"/>
              <a:t>Solution 1: Include Multiple Years</a:t>
            </a:r>
          </a:p>
        </p:txBody>
      </p:sp>
      <p:pic>
        <p:nvPicPr>
          <p:cNvPr id="3" name="Picture 2">
            <a:extLst>
              <a:ext uri="{FF2B5EF4-FFF2-40B4-BE49-F238E27FC236}">
                <a16:creationId xmlns:a16="http://schemas.microsoft.com/office/drawing/2014/main" id="{C0EB660D-2BF5-551E-B8E0-13286EFDF47A}"/>
              </a:ext>
            </a:extLst>
          </p:cNvPr>
          <p:cNvPicPr>
            <a:picLocks noChangeAspect="1"/>
          </p:cNvPicPr>
          <p:nvPr/>
        </p:nvPicPr>
        <p:blipFill>
          <a:blip r:embed="rId4"/>
          <a:stretch>
            <a:fillRect/>
          </a:stretch>
        </p:blipFill>
        <p:spPr>
          <a:xfrm>
            <a:off x="6096000" y="1819072"/>
            <a:ext cx="5600774" cy="4390217"/>
          </a:xfrm>
          <a:prstGeom prst="rect">
            <a:avLst/>
          </a:prstGeom>
        </p:spPr>
      </p:pic>
      <p:pic>
        <p:nvPicPr>
          <p:cNvPr id="8" name="Picture 7">
            <a:extLst>
              <a:ext uri="{FF2B5EF4-FFF2-40B4-BE49-F238E27FC236}">
                <a16:creationId xmlns:a16="http://schemas.microsoft.com/office/drawing/2014/main" id="{9BE69C7E-1975-C602-5C24-7E88E6C7E48F}"/>
              </a:ext>
            </a:extLst>
          </p:cNvPr>
          <p:cNvPicPr>
            <a:picLocks noChangeAspect="1"/>
          </p:cNvPicPr>
          <p:nvPr/>
        </p:nvPicPr>
        <p:blipFill>
          <a:blip r:embed="rId5"/>
          <a:stretch>
            <a:fillRect/>
          </a:stretch>
        </p:blipFill>
        <p:spPr>
          <a:xfrm>
            <a:off x="656279" y="1819072"/>
            <a:ext cx="5082269" cy="4621540"/>
          </a:xfrm>
          <a:prstGeom prst="rect">
            <a:avLst/>
          </a:prstGeom>
        </p:spPr>
      </p:pic>
    </p:spTree>
    <p:custDataLst>
      <p:tags r:id="rId1"/>
    </p:custDataLst>
    <p:extLst>
      <p:ext uri="{BB962C8B-B14F-4D97-AF65-F5344CB8AC3E}">
        <p14:creationId xmlns:p14="http://schemas.microsoft.com/office/powerpoint/2010/main" val="529718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5D6910-42C2-D682-7CCD-357AE31C8B25}"/>
              </a:ext>
            </a:extLst>
          </p:cNvPr>
          <p:cNvSpPr>
            <a:spLocks noGrp="1"/>
          </p:cNvSpPr>
          <p:nvPr>
            <p:ph type="body" idx="1"/>
          </p:nvPr>
        </p:nvSpPr>
        <p:spPr/>
        <p:txBody>
          <a:bodyPr/>
          <a:lstStyle/>
          <a:p>
            <a:r>
              <a:rPr lang="en-US" dirty="0"/>
              <a:t>Fixed effects</a:t>
            </a:r>
          </a:p>
        </p:txBody>
      </p:sp>
    </p:spTree>
    <p:extLst>
      <p:ext uri="{BB962C8B-B14F-4D97-AF65-F5344CB8AC3E}">
        <p14:creationId xmlns:p14="http://schemas.microsoft.com/office/powerpoint/2010/main" val="2678450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Solution 2: Shrink Noisy Estimates</a:t>
            </a:r>
          </a:p>
        </p:txBody>
      </p:sp>
      <p:pic>
        <p:nvPicPr>
          <p:cNvPr id="3" name="Picture 2"/>
          <p:cNvPicPr>
            <a:picLocks noChangeAspect="1"/>
          </p:cNvPicPr>
          <p:nvPr/>
        </p:nvPicPr>
        <p:blipFill>
          <a:blip r:embed="rId4"/>
          <a:stretch>
            <a:fillRect/>
          </a:stretch>
        </p:blipFill>
        <p:spPr>
          <a:xfrm>
            <a:off x="2514601" y="1600201"/>
            <a:ext cx="6905625" cy="5022273"/>
          </a:xfrm>
          <a:prstGeom prst="rect">
            <a:avLst/>
          </a:prstGeom>
        </p:spPr>
      </p:pic>
      <p:sp>
        <p:nvSpPr>
          <p:cNvPr id="6" name="TextBox 5"/>
          <p:cNvSpPr txBox="1">
            <a:spLocks noChangeArrowheads="1"/>
          </p:cNvSpPr>
          <p:nvPr/>
        </p:nvSpPr>
        <p:spPr bwMode="auto">
          <a:xfrm>
            <a:off x="7599856" y="2277070"/>
            <a:ext cx="2687144" cy="738664"/>
          </a:xfrm>
          <a:prstGeom prst="rect">
            <a:avLst/>
          </a:prstGeom>
          <a:noFill/>
          <a:ln w="9525">
            <a:noFill/>
            <a:miter lim="800000"/>
            <a:headEnd/>
            <a:tailEnd/>
          </a:ln>
        </p:spPr>
        <p:txBody>
          <a:bodyPr wrap="square">
            <a:spAutoFit/>
          </a:bodyPr>
          <a:lstStyle/>
          <a:p>
            <a:pPr algn="ctr"/>
            <a:r>
              <a:rPr lang="en-US" dirty="0">
                <a:latin typeface="+mj-lt"/>
                <a:cs typeface="Calibri" pitchFamily="34" charset="0"/>
              </a:rPr>
              <a:t>More student observations lead to </a:t>
            </a:r>
          </a:p>
          <a:p>
            <a:pPr algn="ctr"/>
            <a:r>
              <a:rPr lang="en-US" dirty="0">
                <a:latin typeface="+mj-lt"/>
                <a:cs typeface="Calibri" pitchFamily="34" charset="0"/>
              </a:rPr>
              <a:t>more reliable estimates.   </a:t>
            </a:r>
          </a:p>
        </p:txBody>
      </p:sp>
      <p:cxnSp>
        <p:nvCxnSpPr>
          <p:cNvPr id="8" name="Straight Connector 7"/>
          <p:cNvCxnSpPr/>
          <p:nvPr/>
        </p:nvCxnSpPr>
        <p:spPr>
          <a:xfrm>
            <a:off x="2971800" y="3858768"/>
            <a:ext cx="65532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9462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Solution 2: Shrink Noisy Estimates</a:t>
            </a:r>
          </a:p>
        </p:txBody>
      </p:sp>
      <p:pic>
        <p:nvPicPr>
          <p:cNvPr id="3" name="Picture 2"/>
          <p:cNvPicPr>
            <a:picLocks noChangeAspect="1"/>
          </p:cNvPicPr>
          <p:nvPr/>
        </p:nvPicPr>
        <p:blipFill>
          <a:blip r:embed="rId3"/>
          <a:stretch>
            <a:fillRect/>
          </a:stretch>
        </p:blipFill>
        <p:spPr>
          <a:xfrm>
            <a:off x="2514601" y="1600201"/>
            <a:ext cx="6905625" cy="5022273"/>
          </a:xfrm>
          <a:prstGeom prst="rect">
            <a:avLst/>
          </a:prstGeom>
        </p:spPr>
      </p:pic>
      <p:sp>
        <p:nvSpPr>
          <p:cNvPr id="5" name="Rectangle 4"/>
          <p:cNvSpPr/>
          <p:nvPr/>
        </p:nvSpPr>
        <p:spPr>
          <a:xfrm>
            <a:off x="3200400" y="4114800"/>
            <a:ext cx="1752600"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l="75034" t="44011" b="51448"/>
          <a:stretch/>
        </p:blipFill>
        <p:spPr>
          <a:xfrm>
            <a:off x="3252218" y="3879274"/>
            <a:ext cx="1724025" cy="311171"/>
          </a:xfrm>
          <a:prstGeom prst="rect">
            <a:avLst/>
          </a:prstGeom>
        </p:spPr>
      </p:pic>
      <p:pic>
        <p:nvPicPr>
          <p:cNvPr id="7" name="Picture 6"/>
          <p:cNvPicPr>
            <a:picLocks noChangeAspect="1"/>
          </p:cNvPicPr>
          <p:nvPr/>
        </p:nvPicPr>
        <p:blipFill rotWithShape="1">
          <a:blip r:embed="rId3"/>
          <a:srcRect l="75034" t="40965" b="54483"/>
          <a:stretch/>
        </p:blipFill>
        <p:spPr>
          <a:xfrm>
            <a:off x="3252217" y="3505200"/>
            <a:ext cx="1719834" cy="353568"/>
          </a:xfrm>
          <a:prstGeom prst="rect">
            <a:avLst/>
          </a:prstGeom>
        </p:spPr>
      </p:pic>
      <p:sp>
        <p:nvSpPr>
          <p:cNvPr id="8" name="Rectangle 7"/>
          <p:cNvSpPr/>
          <p:nvPr/>
        </p:nvSpPr>
        <p:spPr>
          <a:xfrm>
            <a:off x="3252217" y="1676400"/>
            <a:ext cx="1752600" cy="18287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rrowheads="1"/>
          </p:cNvSpPr>
          <p:nvPr/>
        </p:nvSpPr>
        <p:spPr bwMode="auto">
          <a:xfrm>
            <a:off x="7599856" y="2277070"/>
            <a:ext cx="2687144" cy="738664"/>
          </a:xfrm>
          <a:prstGeom prst="rect">
            <a:avLst/>
          </a:prstGeom>
          <a:noFill/>
          <a:ln w="9525">
            <a:noFill/>
            <a:miter lim="800000"/>
            <a:headEnd/>
            <a:tailEnd/>
          </a:ln>
        </p:spPr>
        <p:txBody>
          <a:bodyPr wrap="square">
            <a:spAutoFit/>
          </a:bodyPr>
          <a:lstStyle/>
          <a:p>
            <a:pPr algn="ctr"/>
            <a:r>
              <a:rPr lang="en-US" dirty="0">
                <a:latin typeface="+mj-lt"/>
                <a:cs typeface="Calibri" pitchFamily="34" charset="0"/>
              </a:rPr>
              <a:t>More student observations lead to </a:t>
            </a:r>
          </a:p>
          <a:p>
            <a:pPr algn="ctr"/>
            <a:r>
              <a:rPr lang="en-US" dirty="0">
                <a:latin typeface="+mj-lt"/>
                <a:cs typeface="Calibri" pitchFamily="34" charset="0"/>
              </a:rPr>
              <a:t>more reliable estimates.   </a:t>
            </a:r>
          </a:p>
        </p:txBody>
      </p:sp>
      <p:cxnSp>
        <p:nvCxnSpPr>
          <p:cNvPr id="11" name="Straight Connector 10"/>
          <p:cNvCxnSpPr/>
          <p:nvPr/>
        </p:nvCxnSpPr>
        <p:spPr>
          <a:xfrm>
            <a:off x="2971800" y="3858768"/>
            <a:ext cx="65532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9200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Relevance: Multi-dimensional outcomes</a:t>
            </a:r>
          </a:p>
        </p:txBody>
      </p:sp>
      <p:pic>
        <p:nvPicPr>
          <p:cNvPr id="5" name="Picture 4">
            <a:extLst>
              <a:ext uri="{FF2B5EF4-FFF2-40B4-BE49-F238E27FC236}">
                <a16:creationId xmlns:a16="http://schemas.microsoft.com/office/drawing/2014/main" id="{005DBB0A-7BEB-3137-83D1-5D6713FAA51B}"/>
              </a:ext>
            </a:extLst>
          </p:cNvPr>
          <p:cNvPicPr>
            <a:picLocks noChangeAspect="1"/>
          </p:cNvPicPr>
          <p:nvPr/>
        </p:nvPicPr>
        <p:blipFill>
          <a:blip r:embed="rId2"/>
          <a:stretch>
            <a:fillRect/>
          </a:stretch>
        </p:blipFill>
        <p:spPr>
          <a:xfrm>
            <a:off x="4508770" y="2704288"/>
            <a:ext cx="3900792" cy="2899801"/>
          </a:xfrm>
          <a:prstGeom prst="rect">
            <a:avLst/>
          </a:prstGeom>
        </p:spPr>
      </p:pic>
      <p:pic>
        <p:nvPicPr>
          <p:cNvPr id="7" name="Picture 6">
            <a:extLst>
              <a:ext uri="{FF2B5EF4-FFF2-40B4-BE49-F238E27FC236}">
                <a16:creationId xmlns:a16="http://schemas.microsoft.com/office/drawing/2014/main" id="{8D75953B-3F61-8BB6-38A3-975EB9085895}"/>
              </a:ext>
            </a:extLst>
          </p:cNvPr>
          <p:cNvPicPr>
            <a:picLocks noChangeAspect="1"/>
          </p:cNvPicPr>
          <p:nvPr/>
        </p:nvPicPr>
        <p:blipFill>
          <a:blip r:embed="rId3"/>
          <a:stretch>
            <a:fillRect/>
          </a:stretch>
        </p:blipFill>
        <p:spPr>
          <a:xfrm>
            <a:off x="-252920" y="2602616"/>
            <a:ext cx="4795882" cy="2815689"/>
          </a:xfrm>
          <a:prstGeom prst="rect">
            <a:avLst/>
          </a:prstGeom>
        </p:spPr>
      </p:pic>
      <p:pic>
        <p:nvPicPr>
          <p:cNvPr id="9" name="Picture 8">
            <a:extLst>
              <a:ext uri="{FF2B5EF4-FFF2-40B4-BE49-F238E27FC236}">
                <a16:creationId xmlns:a16="http://schemas.microsoft.com/office/drawing/2014/main" id="{5D51619C-AF4E-4818-609D-B147372F80AD}"/>
              </a:ext>
            </a:extLst>
          </p:cNvPr>
          <p:cNvPicPr>
            <a:picLocks noChangeAspect="1"/>
          </p:cNvPicPr>
          <p:nvPr/>
        </p:nvPicPr>
        <p:blipFill>
          <a:blip r:embed="rId4"/>
          <a:stretch>
            <a:fillRect/>
          </a:stretch>
        </p:blipFill>
        <p:spPr>
          <a:xfrm>
            <a:off x="8491787" y="2704288"/>
            <a:ext cx="3624013" cy="3116871"/>
          </a:xfrm>
          <a:prstGeom prst="rect">
            <a:avLst/>
          </a:prstGeom>
        </p:spPr>
      </p:pic>
    </p:spTree>
    <p:extLst>
      <p:ext uri="{BB962C8B-B14F-4D97-AF65-F5344CB8AC3E}">
        <p14:creationId xmlns:p14="http://schemas.microsoft.com/office/powerpoint/2010/main" val="115604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Announcements</a:t>
            </a:r>
          </a:p>
        </p:txBody>
      </p:sp>
      <p:sp>
        <p:nvSpPr>
          <p:cNvPr id="12" name="TextBox 11">
            <a:extLst>
              <a:ext uri="{FF2B5EF4-FFF2-40B4-BE49-F238E27FC236}">
                <a16:creationId xmlns:a16="http://schemas.microsoft.com/office/drawing/2014/main" id="{75AEF417-0288-EE07-1E6A-4416E47573B0}"/>
              </a:ext>
            </a:extLst>
          </p:cNvPr>
          <p:cNvSpPr txBox="1"/>
          <p:nvPr/>
        </p:nvSpPr>
        <p:spPr>
          <a:xfrm>
            <a:off x="4214114" y="2470663"/>
            <a:ext cx="3430747"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Due on Wednesday</a:t>
            </a:r>
          </a:p>
        </p:txBody>
      </p:sp>
      <p:sp>
        <p:nvSpPr>
          <p:cNvPr id="13" name="TextBox 12">
            <a:extLst>
              <a:ext uri="{FF2B5EF4-FFF2-40B4-BE49-F238E27FC236}">
                <a16:creationId xmlns:a16="http://schemas.microsoft.com/office/drawing/2014/main" id="{83D5BA90-BB41-70F8-5DD2-897ECF140167}"/>
              </a:ext>
            </a:extLst>
          </p:cNvPr>
          <p:cNvSpPr txBox="1"/>
          <p:nvPr/>
        </p:nvSpPr>
        <p:spPr>
          <a:xfrm>
            <a:off x="3719589" y="1510030"/>
            <a:ext cx="4419800"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Reading reactions</a:t>
            </a:r>
          </a:p>
        </p:txBody>
      </p:sp>
      <p:sp>
        <p:nvSpPr>
          <p:cNvPr id="9" name="TextBox 8">
            <a:extLst>
              <a:ext uri="{FF2B5EF4-FFF2-40B4-BE49-F238E27FC236}">
                <a16:creationId xmlns:a16="http://schemas.microsoft.com/office/drawing/2014/main" id="{71E99036-CC34-6F62-DC51-34A30F01054B}"/>
              </a:ext>
            </a:extLst>
          </p:cNvPr>
          <p:cNvSpPr txBox="1"/>
          <p:nvPr/>
        </p:nvSpPr>
        <p:spPr>
          <a:xfrm>
            <a:off x="2114981" y="5043791"/>
            <a:ext cx="7629012"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Exam in next week’s lab session</a:t>
            </a:r>
          </a:p>
        </p:txBody>
      </p:sp>
      <p:sp>
        <p:nvSpPr>
          <p:cNvPr id="2" name="TextBox 1">
            <a:extLst>
              <a:ext uri="{FF2B5EF4-FFF2-40B4-BE49-F238E27FC236}">
                <a16:creationId xmlns:a16="http://schemas.microsoft.com/office/drawing/2014/main" id="{208E57C6-A060-CE75-F0A4-89F11D7E1CDC}"/>
              </a:ext>
            </a:extLst>
          </p:cNvPr>
          <p:cNvSpPr txBox="1"/>
          <p:nvPr/>
        </p:nvSpPr>
        <p:spPr>
          <a:xfrm>
            <a:off x="1857496" y="5936244"/>
            <a:ext cx="8477001"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Rough study guide posted on the course website</a:t>
            </a:r>
          </a:p>
        </p:txBody>
      </p:sp>
      <p:sp>
        <p:nvSpPr>
          <p:cNvPr id="3" name="TextBox 2">
            <a:extLst>
              <a:ext uri="{FF2B5EF4-FFF2-40B4-BE49-F238E27FC236}">
                <a16:creationId xmlns:a16="http://schemas.microsoft.com/office/drawing/2014/main" id="{A0C10B82-5761-E980-A3E7-589A081C0CC0}"/>
              </a:ext>
            </a:extLst>
          </p:cNvPr>
          <p:cNvSpPr txBox="1"/>
          <p:nvPr/>
        </p:nvSpPr>
        <p:spPr>
          <a:xfrm>
            <a:off x="2171685" y="4237543"/>
            <a:ext cx="7782900"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Look for my feedback at the end of the week</a:t>
            </a:r>
          </a:p>
        </p:txBody>
      </p:sp>
      <p:sp>
        <p:nvSpPr>
          <p:cNvPr id="6" name="TextBox 5">
            <a:extLst>
              <a:ext uri="{FF2B5EF4-FFF2-40B4-BE49-F238E27FC236}">
                <a16:creationId xmlns:a16="http://schemas.microsoft.com/office/drawing/2014/main" id="{12098875-14F1-4A7C-DD29-ED047006F4D2}"/>
              </a:ext>
            </a:extLst>
          </p:cNvPr>
          <p:cNvSpPr txBox="1"/>
          <p:nvPr/>
        </p:nvSpPr>
        <p:spPr>
          <a:xfrm>
            <a:off x="4532311" y="3276910"/>
            <a:ext cx="2794355"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Your paper</a:t>
            </a:r>
          </a:p>
        </p:txBody>
      </p:sp>
    </p:spTree>
    <p:extLst>
      <p:ext uri="{BB962C8B-B14F-4D97-AF65-F5344CB8AC3E}">
        <p14:creationId xmlns:p14="http://schemas.microsoft.com/office/powerpoint/2010/main" val="40141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Intuition</a:t>
            </a:r>
          </a:p>
        </p:txBody>
      </p:sp>
      <p:sp>
        <p:nvSpPr>
          <p:cNvPr id="5" name="Google Shape;872;g24510cd52a3_0_867">
            <a:extLst>
              <a:ext uri="{FF2B5EF4-FFF2-40B4-BE49-F238E27FC236}">
                <a16:creationId xmlns:a16="http://schemas.microsoft.com/office/drawing/2014/main" id="{CFDF6ED8-A278-66FB-B941-C3B30A1B8A89}"/>
              </a:ext>
            </a:extLst>
          </p:cNvPr>
          <p:cNvSpPr/>
          <p:nvPr/>
        </p:nvSpPr>
        <p:spPr>
          <a:xfrm>
            <a:off x="338839" y="1336122"/>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Let’s control for all the things that won’t change for each unit… forever and always.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E81630CB-6656-BB15-7D17-5AC4A7154F31}"/>
              </a:ext>
            </a:extLst>
          </p:cNvPr>
          <p:cNvSpPr/>
          <p:nvPr/>
        </p:nvSpPr>
        <p:spPr>
          <a:xfrm>
            <a:off x="338839" y="2684670"/>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Let’s subtract out any differences in both X and Y </a:t>
            </a:r>
            <a:r>
              <a:rPr lang="en-US" sz="2400" b="1" i="1" dirty="0">
                <a:solidFill>
                  <a:srgbClr val="DBAC49"/>
                </a:solidFill>
                <a:latin typeface="Fira Sans Condensed Black" panose="020B0A03050000020004" pitchFamily="34" charset="0"/>
                <a:ea typeface="Century Gothic"/>
                <a:cs typeface="Century Gothic"/>
                <a:sym typeface="Century Gothic"/>
              </a:rPr>
              <a:t>between</a:t>
            </a:r>
            <a:r>
              <a:rPr lang="en-US" sz="2400" b="1" dirty="0">
                <a:solidFill>
                  <a:srgbClr val="DBAC49"/>
                </a:solidFill>
                <a:latin typeface="Fira Sans Condensed Black" panose="020B0A03050000020004" pitchFamily="34" charset="0"/>
                <a:ea typeface="Century Gothic"/>
                <a:cs typeface="Century Gothic"/>
                <a:sym typeface="Century Gothic"/>
              </a:rPr>
              <a:t> units.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B371604A-7E57-FB62-0A09-4E0A70CA4175}"/>
              </a:ext>
            </a:extLst>
          </p:cNvPr>
          <p:cNvSpPr/>
          <p:nvPr/>
        </p:nvSpPr>
        <p:spPr>
          <a:xfrm>
            <a:off x="338839" y="4033218"/>
            <a:ext cx="11237372" cy="114889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Let’s focus on how X and Y covary </a:t>
            </a:r>
            <a:r>
              <a:rPr lang="en-US" sz="2400" b="1" i="1" dirty="0">
                <a:solidFill>
                  <a:srgbClr val="DBAC49"/>
                </a:solidFill>
                <a:latin typeface="Fira Sans Condensed Black" panose="020B0A03050000020004" pitchFamily="34" charset="0"/>
                <a:ea typeface="Century Gothic"/>
                <a:cs typeface="Century Gothic"/>
                <a:sym typeface="Century Gothic"/>
              </a:rPr>
              <a:t>within</a:t>
            </a:r>
            <a:r>
              <a:rPr lang="en-US" sz="2400" b="1" dirty="0">
                <a:solidFill>
                  <a:srgbClr val="DBAC49"/>
                </a:solidFill>
                <a:latin typeface="Fira Sans Condensed Black" panose="020B0A03050000020004" pitchFamily="34" charset="0"/>
                <a:ea typeface="Century Gothic"/>
                <a:cs typeface="Century Gothic"/>
                <a:sym typeface="Century Gothic"/>
              </a:rPr>
              <a:t> units.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027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7FEF5D0C-DDBD-6E95-79D4-B358397FAE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C8FACC-B1C5-7100-FA52-AE05A0FE7F10}"/>
              </a:ext>
            </a:extLst>
          </p:cNvPr>
          <p:cNvSpPr>
            <a:spLocks noGrp="1"/>
          </p:cNvSpPr>
          <p:nvPr>
            <p:ph type="ctrTitle"/>
          </p:nvPr>
        </p:nvSpPr>
        <p:spPr/>
        <p:txBody>
          <a:bodyPr>
            <a:normAutofit/>
          </a:bodyPr>
          <a:lstStyle/>
          <a:p>
            <a:r>
              <a:rPr lang="en-US" dirty="0"/>
              <a:t>Adjusting for group membership</a:t>
            </a:r>
          </a:p>
        </p:txBody>
      </p:sp>
      <p:pic>
        <p:nvPicPr>
          <p:cNvPr id="3" name="Picture 2">
            <a:extLst>
              <a:ext uri="{FF2B5EF4-FFF2-40B4-BE49-F238E27FC236}">
                <a16:creationId xmlns:a16="http://schemas.microsoft.com/office/drawing/2014/main" id="{5C04C97E-4C13-9FF5-9245-73664FCEB5ED}"/>
              </a:ext>
            </a:extLst>
          </p:cNvPr>
          <p:cNvPicPr>
            <a:picLocks noChangeAspect="1"/>
          </p:cNvPicPr>
          <p:nvPr/>
        </p:nvPicPr>
        <p:blipFill>
          <a:blip r:embed="rId3"/>
          <a:stretch>
            <a:fillRect/>
          </a:stretch>
        </p:blipFill>
        <p:spPr>
          <a:xfrm>
            <a:off x="457201" y="1293570"/>
            <a:ext cx="11355420" cy="5564430"/>
          </a:xfrm>
          <a:prstGeom prst="rect">
            <a:avLst/>
          </a:prstGeom>
        </p:spPr>
      </p:pic>
    </p:spTree>
    <p:extLst>
      <p:ext uri="{BB962C8B-B14F-4D97-AF65-F5344CB8AC3E}">
        <p14:creationId xmlns:p14="http://schemas.microsoft.com/office/powerpoint/2010/main" val="174369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BF74DB60-1A8B-77F0-8E51-DA374ADE20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0BE4B4-7792-752A-EFE7-C22DA153B07F}"/>
              </a:ext>
            </a:extLst>
          </p:cNvPr>
          <p:cNvSpPr>
            <a:spLocks noGrp="1"/>
          </p:cNvSpPr>
          <p:nvPr>
            <p:ph type="ctrTitle"/>
          </p:nvPr>
        </p:nvSpPr>
        <p:spPr/>
        <p:txBody>
          <a:bodyPr>
            <a:normAutofit/>
          </a:bodyPr>
          <a:lstStyle/>
          <a:p>
            <a:r>
              <a:rPr lang="en-US" dirty="0"/>
              <a:t>A vs B captures stuff we cannot measure</a:t>
            </a:r>
          </a:p>
        </p:txBody>
      </p:sp>
      <p:pic>
        <p:nvPicPr>
          <p:cNvPr id="5" name="Picture 4">
            <a:extLst>
              <a:ext uri="{FF2B5EF4-FFF2-40B4-BE49-F238E27FC236}">
                <a16:creationId xmlns:a16="http://schemas.microsoft.com/office/drawing/2014/main" id="{04634386-9095-5FD4-83B7-49F5FF362639}"/>
              </a:ext>
            </a:extLst>
          </p:cNvPr>
          <p:cNvPicPr>
            <a:picLocks noChangeAspect="1"/>
          </p:cNvPicPr>
          <p:nvPr/>
        </p:nvPicPr>
        <p:blipFill>
          <a:blip r:embed="rId3"/>
          <a:stretch>
            <a:fillRect/>
          </a:stretch>
        </p:blipFill>
        <p:spPr>
          <a:xfrm>
            <a:off x="0" y="1300580"/>
            <a:ext cx="12192000" cy="5278244"/>
          </a:xfrm>
          <a:prstGeom prst="rect">
            <a:avLst/>
          </a:prstGeom>
        </p:spPr>
      </p:pic>
    </p:spTree>
    <p:extLst>
      <p:ext uri="{BB962C8B-B14F-4D97-AF65-F5344CB8AC3E}">
        <p14:creationId xmlns:p14="http://schemas.microsoft.com/office/powerpoint/2010/main" val="294796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a:extLst>
            <a:ext uri="{FF2B5EF4-FFF2-40B4-BE49-F238E27FC236}">
              <a16:creationId xmlns:a16="http://schemas.microsoft.com/office/drawing/2014/main" id="{09762503-87FD-EA25-D628-4871B00991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8895FF-9C3E-52AC-C959-8DCDEEF348E6}"/>
              </a:ext>
            </a:extLst>
          </p:cNvPr>
          <p:cNvSpPr>
            <a:spLocks noGrp="1"/>
          </p:cNvSpPr>
          <p:nvPr>
            <p:ph type="ctrTitle"/>
          </p:nvPr>
        </p:nvSpPr>
        <p:spPr/>
        <p:txBody>
          <a:bodyPr>
            <a:normAutofit fontScale="90000"/>
          </a:bodyPr>
          <a:lstStyle/>
          <a:p>
            <a:r>
              <a:rPr lang="en-US" dirty="0"/>
              <a:t>Adjusting for group membership, manually</a:t>
            </a:r>
          </a:p>
        </p:txBody>
      </p:sp>
      <p:pic>
        <p:nvPicPr>
          <p:cNvPr id="3" name="Picture 2">
            <a:extLst>
              <a:ext uri="{FF2B5EF4-FFF2-40B4-BE49-F238E27FC236}">
                <a16:creationId xmlns:a16="http://schemas.microsoft.com/office/drawing/2014/main" id="{48790C8D-361D-261B-C4D1-91287CC2CFC4}"/>
              </a:ext>
            </a:extLst>
          </p:cNvPr>
          <p:cNvPicPr>
            <a:picLocks noChangeAspect="1"/>
          </p:cNvPicPr>
          <p:nvPr/>
        </p:nvPicPr>
        <p:blipFill>
          <a:blip r:embed="rId3"/>
          <a:stretch>
            <a:fillRect/>
          </a:stretch>
        </p:blipFill>
        <p:spPr>
          <a:xfrm>
            <a:off x="1181910" y="1496146"/>
            <a:ext cx="9944911" cy="5157527"/>
          </a:xfrm>
          <a:prstGeom prst="rect">
            <a:avLst/>
          </a:prstGeom>
        </p:spPr>
      </p:pic>
    </p:spTree>
    <p:extLst>
      <p:ext uri="{BB962C8B-B14F-4D97-AF65-F5344CB8AC3E}">
        <p14:creationId xmlns:p14="http://schemas.microsoft.com/office/powerpoint/2010/main" val="399195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Remember dummy variables?</a:t>
            </a:r>
          </a:p>
        </p:txBody>
      </p:sp>
      <p:pic>
        <p:nvPicPr>
          <p:cNvPr id="2" name="Picture 1">
            <a:extLst>
              <a:ext uri="{FF2B5EF4-FFF2-40B4-BE49-F238E27FC236}">
                <a16:creationId xmlns:a16="http://schemas.microsoft.com/office/drawing/2014/main" id="{B6724B24-397A-79DB-7FA8-6DB0CC6CB02E}"/>
              </a:ext>
            </a:extLst>
          </p:cNvPr>
          <p:cNvPicPr>
            <a:picLocks noChangeAspect="1"/>
          </p:cNvPicPr>
          <p:nvPr/>
        </p:nvPicPr>
        <p:blipFill>
          <a:blip r:embed="rId3"/>
          <a:stretch>
            <a:fillRect/>
          </a:stretch>
        </p:blipFill>
        <p:spPr>
          <a:xfrm>
            <a:off x="1267027" y="1346621"/>
            <a:ext cx="9657945" cy="5184635"/>
          </a:xfrm>
          <a:prstGeom prst="rect">
            <a:avLst/>
          </a:prstGeom>
        </p:spPr>
      </p:pic>
    </p:spTree>
    <p:extLst>
      <p:ext uri="{BB962C8B-B14F-4D97-AF65-F5344CB8AC3E}">
        <p14:creationId xmlns:p14="http://schemas.microsoft.com/office/powerpoint/2010/main" val="3574912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J-PAL Widescreen">
  <a:themeElements>
    <a:clrScheme name="Custom 5">
      <a:dk1>
        <a:srgbClr val="000000"/>
      </a:dk1>
      <a:lt1>
        <a:srgbClr val="FFFFFF"/>
      </a:lt1>
      <a:dk2>
        <a:srgbClr val="919191"/>
      </a:dk2>
      <a:lt2>
        <a:srgbClr val="CACACA"/>
      </a:lt2>
      <a:accent1>
        <a:srgbClr val="DBAC49"/>
      </a:accent1>
      <a:accent2>
        <a:srgbClr val="FFF3D6"/>
      </a:accent2>
      <a:accent3>
        <a:srgbClr val="A93E31"/>
      </a:accent3>
      <a:accent4>
        <a:srgbClr val="F7C6C4"/>
      </a:accent4>
      <a:accent5>
        <a:srgbClr val="6C9FB4"/>
      </a:accent5>
      <a:accent6>
        <a:srgbClr val="646464"/>
      </a:accent6>
      <a:hlink>
        <a:srgbClr val="2FAA9F"/>
      </a:hlink>
      <a:folHlink>
        <a:srgbClr val="E3591B"/>
      </a:folHlink>
    </a:clrScheme>
    <a:fontScheme name="Custom 1">
      <a:majorFont>
        <a:latin typeface="Fira Sans Condensed Black"/>
        <a:ea typeface=""/>
        <a:cs typeface=""/>
      </a:majorFont>
      <a:minorFont>
        <a:latin typeface="Fira Sans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4810</TotalTime>
  <Words>1661</Words>
  <Application>Microsoft Office PowerPoint</Application>
  <PresentationFormat>Widescreen</PresentationFormat>
  <Paragraphs>216</Paragraphs>
  <Slides>43</Slides>
  <Notes>16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Calibri</vt:lpstr>
      <vt:lpstr>Cambria Math</vt:lpstr>
      <vt:lpstr>Courier New</vt:lpstr>
      <vt:lpstr>Arial</vt:lpstr>
      <vt:lpstr>Fira Sans Condensed Light</vt:lpstr>
      <vt:lpstr>Fira Sans Condensed Black</vt:lpstr>
      <vt:lpstr>Century Gothic</vt:lpstr>
      <vt:lpstr>Fira Sans Condensed</vt:lpstr>
      <vt:lpstr>J-PAL Widescreen</vt:lpstr>
      <vt:lpstr>PowerPoint Presentation</vt:lpstr>
      <vt:lpstr>PowerPoint Presentation</vt:lpstr>
      <vt:lpstr>Plan for today</vt:lpstr>
      <vt:lpstr>PowerPoint Presentation</vt:lpstr>
      <vt:lpstr>Intuition</vt:lpstr>
      <vt:lpstr>Adjusting for group membership</vt:lpstr>
      <vt:lpstr>A vs B captures stuff we cannot measure</vt:lpstr>
      <vt:lpstr>Adjusting for group membership, manually</vt:lpstr>
      <vt:lpstr>Remember dummy variables?</vt:lpstr>
      <vt:lpstr>Within-group comparisons using dummies</vt:lpstr>
      <vt:lpstr>What if we have many groups?</vt:lpstr>
      <vt:lpstr>What if we have many groups?</vt:lpstr>
      <vt:lpstr>PowerPoint Presentation</vt:lpstr>
      <vt:lpstr>What if we have many different groups?</vt:lpstr>
      <vt:lpstr>What if we have many different groups?</vt:lpstr>
      <vt:lpstr>PowerPoint Presentation</vt:lpstr>
      <vt:lpstr>Measuring the causal effect of a teacher</vt:lpstr>
      <vt:lpstr>VAMs: Not just relevant for teachers</vt:lpstr>
      <vt:lpstr>VAM 1: Gain-score model</vt:lpstr>
      <vt:lpstr>VAM 2: Quasi-gain or lagged-score model</vt:lpstr>
      <vt:lpstr>The statistical model in pictures</vt:lpstr>
      <vt:lpstr>The statistical model in pictures</vt:lpstr>
      <vt:lpstr>Another way to look at it</vt:lpstr>
      <vt:lpstr>Looks familiar?</vt:lpstr>
      <vt:lpstr>Looking across more teachers…</vt:lpstr>
      <vt:lpstr>Estimating the teacher effect</vt:lpstr>
      <vt:lpstr>Estimating the teacher effect</vt:lpstr>
      <vt:lpstr>Estimating the teacher effect</vt:lpstr>
      <vt:lpstr>Estimating value-added with Stata</vt:lpstr>
      <vt:lpstr>Estimating value-added with Stata</vt:lpstr>
      <vt:lpstr>Estimating value-added with Stata</vt:lpstr>
      <vt:lpstr>Are VAMs “good” or “bad”?</vt:lpstr>
      <vt:lpstr>Closing all backdoors in this DAG (?)</vt:lpstr>
      <vt:lpstr>For your leisure reading…</vt:lpstr>
      <vt:lpstr>Precision: Why bother?</vt:lpstr>
      <vt:lpstr>Addressing (im)precision</vt:lpstr>
      <vt:lpstr>Year-to-Year Correlation of 0.5</vt:lpstr>
      <vt:lpstr>Year-to-Career Correlation of 0.75</vt:lpstr>
      <vt:lpstr>Solution 1: Include Multiple Years</vt:lpstr>
      <vt:lpstr>Solution 2: Shrink Noisy Estimates</vt:lpstr>
      <vt:lpstr>Solution 2: Shrink Noisy Estimates</vt:lpstr>
      <vt:lpstr>Relevance: Multi-dimensional outcomes</vt:lpstr>
      <vt:lpstr>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Elizabeth Bond</dc:creator>
  <cp:lastModifiedBy>Andreas de Barros</cp:lastModifiedBy>
  <cp:revision>477</cp:revision>
  <dcterms:created xsi:type="dcterms:W3CDTF">2019-07-29T16:28:26Z</dcterms:created>
  <dcterms:modified xsi:type="dcterms:W3CDTF">2024-02-08T16:40:51Z</dcterms:modified>
</cp:coreProperties>
</file>